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704" r:id="rId5"/>
    <p:sldMasterId id="2147483722" r:id="rId6"/>
  </p:sldMasterIdLst>
  <p:notesMasterIdLst>
    <p:notesMasterId r:id="rId35"/>
  </p:notesMasterIdLst>
  <p:handoutMasterIdLst>
    <p:handoutMasterId r:id="rId36"/>
  </p:handoutMasterIdLst>
  <p:sldIdLst>
    <p:sldId id="416" r:id="rId7"/>
    <p:sldId id="307" r:id="rId8"/>
    <p:sldId id="306" r:id="rId9"/>
    <p:sldId id="357" r:id="rId10"/>
    <p:sldId id="420" r:id="rId11"/>
    <p:sldId id="418" r:id="rId12"/>
    <p:sldId id="393" r:id="rId13"/>
    <p:sldId id="394" r:id="rId14"/>
    <p:sldId id="419" r:id="rId15"/>
    <p:sldId id="395" r:id="rId16"/>
    <p:sldId id="399" r:id="rId17"/>
    <p:sldId id="328" r:id="rId18"/>
    <p:sldId id="338" r:id="rId19"/>
    <p:sldId id="330" r:id="rId20"/>
    <p:sldId id="331" r:id="rId21"/>
    <p:sldId id="401" r:id="rId22"/>
    <p:sldId id="403" r:id="rId23"/>
    <p:sldId id="375" r:id="rId24"/>
    <p:sldId id="406" r:id="rId25"/>
    <p:sldId id="415" r:id="rId26"/>
    <p:sldId id="425" r:id="rId27"/>
    <p:sldId id="424" r:id="rId28"/>
    <p:sldId id="417" r:id="rId29"/>
    <p:sldId id="422" r:id="rId30"/>
    <p:sldId id="423" r:id="rId31"/>
    <p:sldId id="308" r:id="rId32"/>
    <p:sldId id="345" r:id="rId33"/>
    <p:sldId id="25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36"/>
    <a:srgbClr val="DF5B57"/>
    <a:srgbClr val="003764"/>
    <a:srgbClr val="003B6C"/>
    <a:srgbClr val="002E55"/>
    <a:srgbClr val="003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38F4F-3889-4F64-9E63-53A04B649CD2}" v="10" dt="2020-04-27T12:46:53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6" autoAdjust="0"/>
    <p:restoredTop sz="93128" autoAdjust="0"/>
  </p:normalViewPr>
  <p:slideViewPr>
    <p:cSldViewPr snapToGrid="0">
      <p:cViewPr varScale="1">
        <p:scale>
          <a:sx n="66" d="100"/>
          <a:sy n="66" d="100"/>
        </p:scale>
        <p:origin x="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56"/>
    </p:cViewPr>
  </p:sorterViewPr>
  <p:notesViewPr>
    <p:cSldViewPr snapToGrid="0">
      <p:cViewPr varScale="1">
        <p:scale>
          <a:sx n="52" d="100"/>
          <a:sy n="52" d="100"/>
        </p:scale>
        <p:origin x="267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B2FDE-BDBE-46F5-858B-29CAA5D10698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BE07-061A-4A1F-9146-809F99F5F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0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4148A-2239-44E9-A038-6353D41511AF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7E52-3951-408D-A0C5-AF53C2DDD0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3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0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54"/>
          <a:stretch/>
        </p:blipFill>
        <p:spPr>
          <a:xfrm>
            <a:off x="0" y="0"/>
            <a:ext cx="12192000" cy="173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58826"/>
            <a:ext cx="10363200" cy="1212812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50059"/>
            <a:ext cx="9144000" cy="8865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59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6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9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54"/>
          <a:stretch/>
        </p:blipFill>
        <p:spPr>
          <a:xfrm>
            <a:off x="0" y="0"/>
            <a:ext cx="12192000" cy="173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293"/>
            <a:ext cx="10515600" cy="1092819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97962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8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7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5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873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61684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917689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10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1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4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50"/>
            <a:ext cx="3481137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3480612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2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8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6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1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24951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7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289794"/>
            <a:ext cx="10363200" cy="756005"/>
          </a:xfrm>
        </p:spPr>
        <p:txBody>
          <a:bodyPr anchor="ctr" anchorCtr="0"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67314"/>
            <a:ext cx="9144000" cy="32004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0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7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6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3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2287"/>
            <a:ext cx="10515600" cy="3821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3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9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62288"/>
            <a:ext cx="5181600" cy="3992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62288"/>
            <a:ext cx="51816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1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784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7286"/>
            <a:ext cx="105156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527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180071"/>
            <a:ext cx="10514012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3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7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4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4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0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686" y="664897"/>
            <a:ext cx="3700629" cy="589398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34" y="594078"/>
            <a:ext cx="4589933" cy="7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0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8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1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8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9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7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20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4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4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8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6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3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2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4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2127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905810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B0801-AA45-4750-B26A-0926E1E037AF}"/>
              </a:ext>
            </a:extLst>
          </p:cNvPr>
          <p:cNvSpPr/>
          <p:nvPr userDrawn="1"/>
        </p:nvSpPr>
        <p:spPr>
          <a:xfrm>
            <a:off x="0" y="2126891"/>
            <a:ext cx="12192000" cy="171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8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6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36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8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50"/>
            <a:ext cx="3481137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3480612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7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2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1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1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7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E10A53-AF2D-4466-B209-0EA0EE088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5"/>
          <a:stretch/>
        </p:blipFill>
        <p:spPr>
          <a:xfrm>
            <a:off x="0" y="428"/>
            <a:ext cx="12192000" cy="65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38679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161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48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9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80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image" Target="../media/image6.pn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16" y="6599832"/>
            <a:ext cx="1494124" cy="18190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|  health.ebsco.com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b="0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38869" y="6701882"/>
            <a:ext cx="891282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0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0" r:id="rId2"/>
    <p:sldLayoutId id="2147483668" r:id="rId3"/>
    <p:sldLayoutId id="2147483698" r:id="rId4"/>
    <p:sldLayoutId id="2147483686" r:id="rId5"/>
    <p:sldLayoutId id="2147483669" r:id="rId6"/>
    <p:sldLayoutId id="2147483697" r:id="rId7"/>
    <p:sldLayoutId id="2147483671" r:id="rId8"/>
    <p:sldLayoutId id="2147483687" r:id="rId9"/>
    <p:sldLayoutId id="2147483672" r:id="rId10"/>
    <p:sldLayoutId id="2147483673" r:id="rId11"/>
    <p:sldLayoutId id="2147483674" r:id="rId12"/>
    <p:sldLayoutId id="2147483699" r:id="rId13"/>
    <p:sldLayoutId id="2147483688" r:id="rId14"/>
    <p:sldLayoutId id="2147483675" r:id="rId15"/>
    <p:sldLayoutId id="2147483696" r:id="rId16"/>
    <p:sldLayoutId id="2147483695" r:id="rId17"/>
    <p:sldLayoutId id="2147483677" r:id="rId18"/>
    <p:sldLayoutId id="2147483690" r:id="rId19"/>
    <p:sldLayoutId id="2147483678" r:id="rId20"/>
    <p:sldLayoutId id="2147483701" r:id="rId21"/>
    <p:sldLayoutId id="2147483692" r:id="rId22"/>
    <p:sldLayoutId id="2147483694" r:id="rId23"/>
    <p:sldLayoutId id="2147483680" r:id="rId24"/>
    <p:sldLayoutId id="2147483679" r:id="rId25"/>
    <p:sldLayoutId id="2147483682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365" y="6611075"/>
            <a:ext cx="1097283" cy="1767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54058" y="6576534"/>
            <a:ext cx="2366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|  www.ebsco.com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44604" y="6576534"/>
            <a:ext cx="60022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accent4"/>
                </a:solidFill>
              </a:rPr>
              <a:pPr algn="ctr"/>
              <a:t>‹#›</a:t>
            </a:fld>
            <a:endParaRPr lang="en-US" sz="1000" b="0" dirty="0">
              <a:solidFill>
                <a:schemeClr val="accent4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051825" y="6701882"/>
            <a:ext cx="878716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4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ebsco.com/interfaces/EBSCO_Guides/EBSCO_Interfaces_User_Guide/Searching_with_Boolean_Operators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sla.ie/research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onnect.ebsco.com/s/article/Creating-a-Search-Alert-in-EBSCOhost-Tutorial?language=en_US" TargetMode="External"/><Relationship Id="rId3" Type="http://schemas.openxmlformats.org/officeDocument/2006/relationships/hyperlink" Target="https://connect.ebsco.com/s/article/Searching-with-Boolean-Operators?language=en_US" TargetMode="External"/><Relationship Id="rId7" Type="http://schemas.openxmlformats.org/officeDocument/2006/relationships/hyperlink" Target="https://connect.ebsco.com/s/article/Saving-Your-Search-History-using-My-EBSCOhost?language=en_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connect.ebsco.com/s/article/Using-the-EBSCOhost-Search-History-Tutorial?language=en_US" TargetMode="External"/><Relationship Id="rId5" Type="http://schemas.openxmlformats.org/officeDocument/2006/relationships/hyperlink" Target="https://connect.ebsco.com/s/article/Browsing-Subject-Terms-in-EBSCOhost-Databases-Tutorial?language=en_US" TargetMode="External"/><Relationship Id="rId4" Type="http://schemas.openxmlformats.org/officeDocument/2006/relationships/hyperlink" Target="https://connect.ebsco.com/s/article/Advanced-Searching-on-EBSCOhost-Tutorial?language=en_U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ebsco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sla.ie/research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A2EF27-FF51-4974-84F2-8D6D0845F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00"/>
          <a:stretch/>
        </p:blipFill>
        <p:spPr>
          <a:xfrm>
            <a:off x="0" y="-51488"/>
            <a:ext cx="12192000" cy="6742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D1CF3-5EF0-4515-AC6E-F526818AE8A5}"/>
              </a:ext>
            </a:extLst>
          </p:cNvPr>
          <p:cNvSpPr txBox="1"/>
          <p:nvPr/>
        </p:nvSpPr>
        <p:spPr>
          <a:xfrm>
            <a:off x="4258935" y="3645129"/>
            <a:ext cx="11192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3) “Audio conference” button in the centre.</a:t>
            </a:r>
          </a:p>
          <a:p>
            <a:endParaRPr lang="en-GB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7C545-6C70-4A1A-ABF0-44F0B77F155F}"/>
              </a:ext>
            </a:extLst>
          </p:cNvPr>
          <p:cNvSpPr/>
          <p:nvPr/>
        </p:nvSpPr>
        <p:spPr>
          <a:xfrm>
            <a:off x="5856263" y="1109310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3 options for audio connection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B60C1-C47E-43DA-A9D6-76AA5C0C3B27}"/>
              </a:ext>
            </a:extLst>
          </p:cNvPr>
          <p:cNvSpPr/>
          <p:nvPr/>
        </p:nvSpPr>
        <p:spPr>
          <a:xfrm>
            <a:off x="91598" y="1493828"/>
            <a:ext cx="4020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en-GB" sz="1600" dirty="0"/>
              <a:t>“Audio conference” when you first join.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624476-D4EE-4262-89CB-3AEECAFEC9AA}"/>
              </a:ext>
            </a:extLst>
          </p:cNvPr>
          <p:cNvSpPr/>
          <p:nvPr/>
        </p:nvSpPr>
        <p:spPr>
          <a:xfrm>
            <a:off x="3694043" y="277227"/>
            <a:ext cx="8391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2) “Audio conference” option on </a:t>
            </a:r>
            <a:r>
              <a:rPr lang="en-GB" sz="1600" b="1" dirty="0"/>
              <a:t>Audio</a:t>
            </a:r>
            <a:r>
              <a:rPr lang="en-GB" sz="1600" dirty="0"/>
              <a:t> tab on the left side of the toolbar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6D5366-51CB-4F8A-B917-220D99288F22}"/>
              </a:ext>
            </a:extLst>
          </p:cNvPr>
          <p:cNvSpPr/>
          <p:nvPr/>
        </p:nvSpPr>
        <p:spPr>
          <a:xfrm>
            <a:off x="1000161" y="5955627"/>
            <a:ext cx="3706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Choose </a:t>
            </a:r>
            <a:r>
              <a:rPr lang="en-GB" sz="1600" b="1" dirty="0"/>
              <a:t>Phone</a:t>
            </a:r>
            <a:r>
              <a:rPr lang="en-GB" sz="1600" dirty="0"/>
              <a:t> or </a:t>
            </a:r>
            <a:r>
              <a:rPr lang="en-GB" sz="1600" b="1" dirty="0"/>
              <a:t>Computer</a:t>
            </a:r>
            <a:r>
              <a:rPr lang="en-GB" sz="1600" dirty="0"/>
              <a:t> for Audio</a:t>
            </a:r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8C4F55-14E7-42DA-8CFC-679E64AB8F66}"/>
              </a:ext>
            </a:extLst>
          </p:cNvPr>
          <p:cNvSpPr/>
          <p:nvPr/>
        </p:nvSpPr>
        <p:spPr>
          <a:xfrm>
            <a:off x="1133061" y="76686"/>
            <a:ext cx="467139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FED2CF-143F-45B3-87FA-2E0E0DC384ED}"/>
              </a:ext>
            </a:extLst>
          </p:cNvPr>
          <p:cNvCxnSpPr/>
          <p:nvPr/>
        </p:nvCxnSpPr>
        <p:spPr>
          <a:xfrm flipH="1" flipV="1">
            <a:off x="1689652" y="367748"/>
            <a:ext cx="1898374" cy="782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6B4115B-CE79-4CE6-8035-7DB43391258F}"/>
              </a:ext>
            </a:extLst>
          </p:cNvPr>
          <p:cNvSpPr/>
          <p:nvPr/>
        </p:nvSpPr>
        <p:spPr>
          <a:xfrm>
            <a:off x="1997765" y="1863160"/>
            <a:ext cx="228600" cy="3958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A90758AA-206D-4B3A-B632-7C96AE332890}"/>
              </a:ext>
            </a:extLst>
          </p:cNvPr>
          <p:cNvSpPr/>
          <p:nvPr/>
        </p:nvSpPr>
        <p:spPr>
          <a:xfrm>
            <a:off x="4790660" y="3212871"/>
            <a:ext cx="268357" cy="38540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674B78-2795-4B7B-A215-3A53363E164A}"/>
              </a:ext>
            </a:extLst>
          </p:cNvPr>
          <p:cNvCxnSpPr>
            <a:cxnSpLocks/>
          </p:cNvCxnSpPr>
          <p:nvPr/>
        </p:nvCxnSpPr>
        <p:spPr>
          <a:xfrm flipH="1" flipV="1">
            <a:off x="2112065" y="4598991"/>
            <a:ext cx="1078396" cy="13566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BE18513-5212-4917-8AB8-B4221A500694}"/>
              </a:ext>
            </a:extLst>
          </p:cNvPr>
          <p:cNvSpPr txBox="1"/>
          <p:nvPr/>
        </p:nvSpPr>
        <p:spPr>
          <a:xfrm>
            <a:off x="5178287" y="6154069"/>
            <a:ext cx="701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Check your </a:t>
            </a:r>
            <a:r>
              <a:rPr lang="en-GB" sz="1600" b="1" dirty="0"/>
              <a:t>Speaker / Microphone </a:t>
            </a:r>
            <a:r>
              <a:rPr lang="en-GB" sz="1600" dirty="0"/>
              <a:t>via the “</a:t>
            </a:r>
            <a:r>
              <a:rPr lang="en-GB" sz="1600" b="1" dirty="0"/>
              <a:t>Audio</a:t>
            </a:r>
            <a:r>
              <a:rPr lang="en-GB" sz="1600" dirty="0"/>
              <a:t>” tab on the left side of the toolbar. </a:t>
            </a:r>
            <a:endParaRPr lang="en-US" sz="16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174995-E11D-4C44-930F-71AD80BFA346}"/>
              </a:ext>
            </a:extLst>
          </p:cNvPr>
          <p:cNvCxnSpPr>
            <a:cxnSpLocks/>
          </p:cNvCxnSpPr>
          <p:nvPr/>
        </p:nvCxnSpPr>
        <p:spPr>
          <a:xfrm flipV="1">
            <a:off x="7136296" y="3846443"/>
            <a:ext cx="1222513" cy="21866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A7B53-4458-40E0-A9AA-185C2A6D8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5"/>
          <a:stretch/>
        </p:blipFill>
        <p:spPr>
          <a:xfrm>
            <a:off x="0" y="0"/>
            <a:ext cx="12192000" cy="6768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859A7-FA28-47CC-8E7D-E47B58EF9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216" y="2665630"/>
            <a:ext cx="4438844" cy="291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7B79CD-1FEE-4F69-B56F-0F265B3D6E0E}"/>
              </a:ext>
            </a:extLst>
          </p:cNvPr>
          <p:cNvSpPr txBox="1"/>
          <p:nvPr/>
        </p:nvSpPr>
        <p:spPr>
          <a:xfrm>
            <a:off x="7812157" y="817942"/>
            <a:ext cx="3538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Search across all EBSCO</a:t>
            </a:r>
            <a:r>
              <a:rPr lang="en-GB" i="1" dirty="0"/>
              <a:t>host</a:t>
            </a:r>
            <a:r>
              <a:rPr lang="en-GB" dirty="0"/>
              <a:t> Databases all de-select from the list and focus on one.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DF273-0BF8-4CE7-9562-931BF0C8D832}"/>
              </a:ext>
            </a:extLst>
          </p:cNvPr>
          <p:cNvCxnSpPr/>
          <p:nvPr/>
        </p:nvCxnSpPr>
        <p:spPr>
          <a:xfrm flipH="1">
            <a:off x="6981216" y="1162878"/>
            <a:ext cx="671914" cy="487018"/>
          </a:xfrm>
          <a:prstGeom prst="straightConnector1">
            <a:avLst/>
          </a:prstGeom>
          <a:ln w="28575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CBF4D0-37BD-4959-ACC3-56F495568CB2}"/>
              </a:ext>
            </a:extLst>
          </p:cNvPr>
          <p:cNvCxnSpPr>
            <a:cxnSpLocks/>
          </p:cNvCxnSpPr>
          <p:nvPr/>
        </p:nvCxnSpPr>
        <p:spPr>
          <a:xfrm flipH="1">
            <a:off x="8855766" y="1741272"/>
            <a:ext cx="1103243" cy="2134989"/>
          </a:xfrm>
          <a:prstGeom prst="straightConnector1">
            <a:avLst/>
          </a:prstGeom>
          <a:ln w="28575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0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2A7B-79EC-4EE3-BB86-A388E76D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your search (2): Using Search Options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AE49C3-0A2C-4DF5-BD2E-4FD85E0CA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16"/>
          <a:stretch/>
        </p:blipFill>
        <p:spPr>
          <a:xfrm>
            <a:off x="1394460" y="1294448"/>
            <a:ext cx="8709660" cy="4974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865B803-5404-4A7C-A21B-E32B1FEB75EC}"/>
              </a:ext>
            </a:extLst>
          </p:cNvPr>
          <p:cNvSpPr/>
          <p:nvPr/>
        </p:nvSpPr>
        <p:spPr>
          <a:xfrm>
            <a:off x="3108960" y="3268980"/>
            <a:ext cx="1360170" cy="3314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F348A-225D-4996-8792-1F6A096C0990}"/>
              </a:ext>
            </a:extLst>
          </p:cNvPr>
          <p:cNvCxnSpPr/>
          <p:nvPr/>
        </p:nvCxnSpPr>
        <p:spPr>
          <a:xfrm flipH="1">
            <a:off x="2777490" y="3600450"/>
            <a:ext cx="708660" cy="7772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EDDE22-B30F-4E62-8E54-8271E8514DB1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269938" y="3551907"/>
            <a:ext cx="1422202" cy="10886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3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Using Boolean (operators) Searches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sz="4400" dirty="0"/>
              <a:t>Three Basic Combinations</a:t>
            </a:r>
          </a:p>
          <a:p>
            <a:pPr marL="0" indent="0" algn="ctr">
              <a:buNone/>
            </a:pPr>
            <a:r>
              <a:rPr lang="en-IE" sz="4400" dirty="0"/>
              <a:t>AND, OR, NOT</a:t>
            </a:r>
          </a:p>
          <a:p>
            <a:pPr marL="0" indent="0" algn="ctr">
              <a:buNone/>
            </a:pPr>
            <a:endParaRPr lang="en-IE" sz="3200" dirty="0"/>
          </a:p>
          <a:p>
            <a:pPr marL="0" indent="0" algn="ctr">
              <a:buNone/>
            </a:pPr>
            <a:r>
              <a:rPr lang="en-IE" sz="3200" dirty="0"/>
              <a:t>See also </a:t>
            </a:r>
            <a:r>
              <a:rPr lang="en-IE" sz="3200" dirty="0">
                <a:hlinkClick r:id="rId2"/>
              </a:rPr>
              <a:t>Searching with Boolean Operators</a:t>
            </a:r>
            <a:endParaRPr lang="en-IE" sz="3200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361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8C20B09-F683-4584-B655-705D730664CF}"/>
              </a:ext>
            </a:extLst>
          </p:cNvPr>
          <p:cNvSpPr/>
          <p:nvPr/>
        </p:nvSpPr>
        <p:spPr>
          <a:xfrm>
            <a:off x="4465350" y="4532915"/>
            <a:ext cx="1944216" cy="19442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Ireland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03E26-4696-412C-86DE-8C078A64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Searching: Using the AND operator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B99E8-DA88-43E2-8DAF-A278EB8B0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49" y="1631981"/>
            <a:ext cx="11850987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AND</a:t>
            </a:r>
            <a:r>
              <a:rPr lang="en-GB" sz="2400" dirty="0"/>
              <a:t> is usually used to </a:t>
            </a:r>
            <a:r>
              <a:rPr lang="en-GB" sz="2400" b="1" dirty="0"/>
              <a:t>narrow results </a:t>
            </a:r>
            <a:r>
              <a:rPr lang="en-GB" sz="2400" dirty="0"/>
              <a:t>– and tell the database that </a:t>
            </a:r>
            <a:r>
              <a:rPr lang="en-GB" sz="2400" b="1" dirty="0"/>
              <a:t>ALL</a:t>
            </a:r>
            <a:r>
              <a:rPr lang="en-GB" sz="2400" dirty="0"/>
              <a:t> search terms must be present in the resulting records e.g. </a:t>
            </a:r>
            <a:r>
              <a:rPr lang="en-GB" sz="2400" i="1" dirty="0"/>
              <a:t>children AND homelessness AND Ireland</a:t>
            </a:r>
            <a:endParaRPr lang="en-US" sz="2400" i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33282B-C50B-4440-BF97-FFFCA44C6CA3}"/>
              </a:ext>
            </a:extLst>
          </p:cNvPr>
          <p:cNvSpPr/>
          <p:nvPr/>
        </p:nvSpPr>
        <p:spPr>
          <a:xfrm>
            <a:off x="3307724" y="2912007"/>
            <a:ext cx="2016224" cy="194421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/>
              <a:t>Children</a:t>
            </a:r>
            <a:endParaRPr lang="en-I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B4DA0C-D658-4D52-BC82-BD0F4D6C0AAD}"/>
              </a:ext>
            </a:extLst>
          </p:cNvPr>
          <p:cNvSpPr/>
          <p:nvPr/>
        </p:nvSpPr>
        <p:spPr>
          <a:xfrm>
            <a:off x="5716489" y="2752253"/>
            <a:ext cx="2033277" cy="192431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/>
              <a:t>Homelessness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2627EB-6A97-4F3C-BF73-4D8CF2AB263D}"/>
              </a:ext>
            </a:extLst>
          </p:cNvPr>
          <p:cNvSpPr/>
          <p:nvPr/>
        </p:nvSpPr>
        <p:spPr>
          <a:xfrm>
            <a:off x="4537358" y="3740463"/>
            <a:ext cx="1800200" cy="13321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2608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568" y="1059401"/>
            <a:ext cx="11338431" cy="1638531"/>
          </a:xfrm>
        </p:spPr>
        <p:txBody>
          <a:bodyPr>
            <a:normAutofit fontScale="90000"/>
          </a:bodyPr>
          <a:lstStyle/>
          <a:p>
            <a:r>
              <a:rPr lang="en-IE" sz="3100" dirty="0">
                <a:solidFill>
                  <a:schemeClr val="tx2"/>
                </a:solidFill>
              </a:rPr>
              <a:t/>
            </a:r>
            <a:br>
              <a:rPr lang="en-IE" sz="3100" dirty="0">
                <a:solidFill>
                  <a:schemeClr val="tx2"/>
                </a:solidFill>
              </a:rPr>
            </a:br>
            <a:r>
              <a:rPr lang="en-IE" sz="2700" b="1" dirty="0">
                <a:solidFill>
                  <a:schemeClr val="tx2"/>
                </a:solidFill>
              </a:rPr>
              <a:t>OR</a:t>
            </a:r>
            <a:r>
              <a:rPr lang="en-IE" sz="2700" dirty="0">
                <a:solidFill>
                  <a:schemeClr val="tx2"/>
                </a:solidFill>
              </a:rPr>
              <a:t> </a:t>
            </a:r>
            <a:r>
              <a:rPr lang="en-IE" sz="2200" dirty="0">
                <a:solidFill>
                  <a:schemeClr val="tx2"/>
                </a:solidFill>
              </a:rPr>
              <a:t>Is usually used to </a:t>
            </a:r>
            <a:r>
              <a:rPr lang="en-IE" sz="2200" b="1" dirty="0">
                <a:solidFill>
                  <a:schemeClr val="tx2"/>
                </a:solidFill>
              </a:rPr>
              <a:t>broaden results </a:t>
            </a:r>
            <a:r>
              <a:rPr lang="en-IE" sz="2200" dirty="0">
                <a:solidFill>
                  <a:schemeClr val="tx2"/>
                </a:solidFill>
              </a:rPr>
              <a:t>– and tell the database that </a:t>
            </a:r>
            <a:r>
              <a:rPr lang="en-IE" sz="2200" b="1" dirty="0">
                <a:solidFill>
                  <a:schemeClr val="tx2"/>
                </a:solidFill>
              </a:rPr>
              <a:t>ANY</a:t>
            </a:r>
            <a:r>
              <a:rPr lang="en-IE" sz="2200" dirty="0">
                <a:solidFill>
                  <a:schemeClr val="tx2"/>
                </a:solidFill>
              </a:rPr>
              <a:t> search terms may be present in the resulting records – but </a:t>
            </a:r>
            <a:r>
              <a:rPr lang="en-IE" sz="2200" u="sng" dirty="0">
                <a:solidFill>
                  <a:schemeClr val="tx2"/>
                </a:solidFill>
              </a:rPr>
              <a:t>not</a:t>
            </a:r>
            <a:r>
              <a:rPr lang="en-IE" sz="2200" dirty="0">
                <a:solidFill>
                  <a:schemeClr val="tx2"/>
                </a:solidFill>
              </a:rPr>
              <a:t> in combination e.g. </a:t>
            </a:r>
            <a:r>
              <a:rPr lang="en-IE" sz="2200" i="1" dirty="0">
                <a:solidFill>
                  <a:schemeClr val="tx2"/>
                </a:solidFill>
              </a:rPr>
              <a:t>children OR paediatrics OR adolescents.</a:t>
            </a:r>
            <a:r>
              <a:rPr lang="en-IE" sz="2200" dirty="0"/>
              <a:t/>
            </a:r>
            <a:br>
              <a:rPr lang="en-IE" sz="2200" dirty="0"/>
            </a:br>
            <a:r>
              <a:rPr lang="en-IE" sz="4800" dirty="0">
                <a:solidFill>
                  <a:schemeClr val="tx2"/>
                </a:solidFill>
              </a:rPr>
              <a:t/>
            </a:r>
            <a:br>
              <a:rPr lang="en-IE" sz="4800" dirty="0">
                <a:solidFill>
                  <a:schemeClr val="tx2"/>
                </a:solidFill>
              </a:rPr>
            </a:b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3453073" y="2992936"/>
            <a:ext cx="2016224" cy="19442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prstClr val="white"/>
                </a:solidFill>
              </a:rPr>
              <a:t>Children</a:t>
            </a:r>
          </a:p>
        </p:txBody>
      </p:sp>
      <p:sp>
        <p:nvSpPr>
          <p:cNvPr id="5" name="Oval 4"/>
          <p:cNvSpPr/>
          <p:nvPr/>
        </p:nvSpPr>
        <p:spPr>
          <a:xfrm>
            <a:off x="5216222" y="2992936"/>
            <a:ext cx="1944216" cy="19442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prstClr val="white"/>
                </a:solidFill>
              </a:rPr>
              <a:t>paediatrics</a:t>
            </a:r>
          </a:p>
        </p:txBody>
      </p:sp>
      <p:sp>
        <p:nvSpPr>
          <p:cNvPr id="6" name="Oval 5"/>
          <p:cNvSpPr/>
          <p:nvPr/>
        </p:nvSpPr>
        <p:spPr>
          <a:xfrm>
            <a:off x="4244638" y="4273150"/>
            <a:ext cx="2124235" cy="18722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>
                <a:solidFill>
                  <a:prstClr val="white"/>
                </a:solidFill>
              </a:rPr>
              <a:t>adolescents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69AD79-DB84-4C42-8F6D-435F587C12D3}"/>
              </a:ext>
            </a:extLst>
          </p:cNvPr>
          <p:cNvSpPr/>
          <p:nvPr/>
        </p:nvSpPr>
        <p:spPr>
          <a:xfrm>
            <a:off x="853569" y="467380"/>
            <a:ext cx="10427049" cy="592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Boolean Searching: Using the OR operator (3)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88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91" y="1382201"/>
            <a:ext cx="11162922" cy="2323677"/>
          </a:xfrm>
        </p:spPr>
        <p:txBody>
          <a:bodyPr>
            <a:normAutofit fontScale="90000"/>
          </a:bodyPr>
          <a:lstStyle/>
          <a:p>
            <a:r>
              <a:rPr lang="en-IE" sz="3100" dirty="0">
                <a:solidFill>
                  <a:schemeClr val="tx2"/>
                </a:solidFill>
              </a:rPr>
              <a:t>NOT  </a:t>
            </a:r>
            <a:r>
              <a:rPr lang="en-IE" sz="2200" dirty="0"/>
              <a:t>Use </a:t>
            </a:r>
            <a:r>
              <a:rPr lang="en-IE" sz="2200" b="1" dirty="0"/>
              <a:t>NOT</a:t>
            </a:r>
            <a:r>
              <a:rPr lang="en-IE" sz="2200" dirty="0"/>
              <a:t> in a search to: </a:t>
            </a:r>
            <a:br>
              <a:rPr lang="en-IE" sz="2200" dirty="0"/>
            </a:br>
            <a:r>
              <a:rPr lang="en-IE" sz="2200" dirty="0"/>
              <a:t>Exclude words from your search and  narrow your search, telling the database to ignore concepts that may be implied by your search terms e.g.:  </a:t>
            </a:r>
            <a:r>
              <a:rPr lang="en-IE" sz="2200" i="1" dirty="0"/>
              <a:t>Ireland, NOT </a:t>
            </a:r>
            <a:r>
              <a:rPr lang="en-IE" sz="2200" i="1" dirty="0">
                <a:solidFill>
                  <a:srgbClr val="FF0000"/>
                </a:solidFill>
              </a:rPr>
              <a:t>Northern Ireland </a:t>
            </a:r>
            <a:r>
              <a:rPr lang="en-IE" sz="2200" i="1" dirty="0"/>
              <a:t>OR </a:t>
            </a:r>
            <a:r>
              <a:rPr lang="en-IE" sz="2200" i="1" dirty="0">
                <a:solidFill>
                  <a:srgbClr val="FF0000"/>
                </a:solidFill>
              </a:rPr>
              <a:t>United Kingdom</a:t>
            </a:r>
            <a:r>
              <a:rPr lang="en-IE" sz="2200" dirty="0"/>
              <a:t/>
            </a:r>
            <a:br>
              <a:rPr lang="en-IE" sz="2200" dirty="0"/>
            </a:br>
            <a:r>
              <a:rPr lang="en-IE" sz="2700" dirty="0"/>
              <a:t/>
            </a:r>
            <a:br>
              <a:rPr lang="en-IE" sz="2700" dirty="0"/>
            </a:br>
            <a:r>
              <a:rPr lang="en-IE" sz="4800" dirty="0">
                <a:solidFill>
                  <a:schemeClr val="tx2"/>
                </a:solidFill>
              </a:rPr>
              <a:t/>
            </a:r>
            <a:br>
              <a:rPr lang="en-IE" sz="4800" dirty="0">
                <a:solidFill>
                  <a:schemeClr val="tx2"/>
                </a:solidFill>
              </a:rPr>
            </a:b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2768557" y="3461451"/>
            <a:ext cx="2016224" cy="194421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prstClr val="white"/>
                </a:solidFill>
              </a:rPr>
              <a:t>Children</a:t>
            </a:r>
          </a:p>
        </p:txBody>
      </p:sp>
      <p:sp>
        <p:nvSpPr>
          <p:cNvPr id="5" name="Oval 4"/>
          <p:cNvSpPr/>
          <p:nvPr/>
        </p:nvSpPr>
        <p:spPr>
          <a:xfrm>
            <a:off x="4674972" y="3500163"/>
            <a:ext cx="1944216" cy="194421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prstClr val="white"/>
                </a:solidFill>
              </a:rPr>
              <a:t>Ireland</a:t>
            </a:r>
          </a:p>
        </p:txBody>
      </p:sp>
      <p:sp>
        <p:nvSpPr>
          <p:cNvPr id="6" name="Oval 5"/>
          <p:cNvSpPr/>
          <p:nvPr/>
        </p:nvSpPr>
        <p:spPr>
          <a:xfrm>
            <a:off x="3641876" y="4692193"/>
            <a:ext cx="2124235" cy="187220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>
                <a:solidFill>
                  <a:prstClr val="white"/>
                </a:solidFill>
              </a:rPr>
              <a:t>Homelessness</a:t>
            </a:r>
            <a:endParaRPr lang="en-IE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56040" y="4071671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80176" y="3891651"/>
            <a:ext cx="1584176" cy="36004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NOT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502414" y="4251692"/>
            <a:ext cx="0" cy="551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176120" y="4803258"/>
            <a:ext cx="2736304" cy="165007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rgbClr val="C00000"/>
                </a:solidFill>
              </a:rPr>
              <a:t>Northern Ireland</a:t>
            </a:r>
          </a:p>
          <a:p>
            <a:pPr algn="ctr"/>
            <a:r>
              <a:rPr lang="en-IE" dirty="0">
                <a:solidFill>
                  <a:srgbClr val="C00000"/>
                </a:solidFill>
              </a:rPr>
              <a:t>United Kingdom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DD867D-1128-4E23-A1F9-D7C72D7C82F4}"/>
              </a:ext>
            </a:extLst>
          </p:cNvPr>
          <p:cNvSpPr/>
          <p:nvPr/>
        </p:nvSpPr>
        <p:spPr>
          <a:xfrm>
            <a:off x="709491" y="411815"/>
            <a:ext cx="10589234" cy="592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Boolean Searching: Using the NOT operator (4)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24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E6BC-3356-40AA-9270-B0F52458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Subject Indexes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88EA5-A226-4816-8183-647F30707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970" y="1515938"/>
            <a:ext cx="5955323" cy="449784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Subject Headings are terms assigned to articles to describe the content found within the article.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 some databases, Subject Headings may also be referred to as </a:t>
            </a:r>
            <a:r>
              <a:rPr lang="en-GB" sz="24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Subject Terms or Controlled Vocabularies</a:t>
            </a:r>
          </a:p>
          <a:p>
            <a:pPr marL="0" indent="0">
              <a:buNone/>
            </a:pPr>
            <a:r>
              <a:rPr lang="en-GB" sz="2400" dirty="0"/>
              <a:t>Subject Indexes include: </a:t>
            </a:r>
            <a:r>
              <a:rPr lang="en-GB" sz="2400" i="1" dirty="0"/>
              <a:t>Library of Congress (LC), MeSH (Medical Subject Headings) and APA (American Psychological Association).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E7E6A1-7838-4F05-B3A7-F6F827E9C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5749" b="5591"/>
          <a:stretch/>
        </p:blipFill>
        <p:spPr>
          <a:xfrm>
            <a:off x="6739624" y="1497046"/>
            <a:ext cx="4614176" cy="4516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5B26E4-77BB-4C20-9F20-E773C71B6E52}"/>
              </a:ext>
            </a:extLst>
          </p:cNvPr>
          <p:cNvSpPr/>
          <p:nvPr/>
        </p:nvSpPr>
        <p:spPr>
          <a:xfrm>
            <a:off x="8112369" y="1515938"/>
            <a:ext cx="785446" cy="3011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A98DFC-F544-4952-BEE0-C57A9F48F37F}"/>
              </a:ext>
            </a:extLst>
          </p:cNvPr>
          <p:cNvCxnSpPr/>
          <p:nvPr/>
        </p:nvCxnSpPr>
        <p:spPr>
          <a:xfrm flipH="1">
            <a:off x="7561385" y="1817077"/>
            <a:ext cx="550984" cy="12074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8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E8A4-BFC2-446C-821B-0A8361C2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36176"/>
            <a:ext cx="11715750" cy="1023710"/>
          </a:xfrm>
        </p:spPr>
        <p:txBody>
          <a:bodyPr/>
          <a:lstStyle/>
          <a:p>
            <a:pPr marL="1828800" indent="-914400">
              <a:lnSpc>
                <a:spcPct val="115000"/>
              </a:lnSpc>
              <a:spcAft>
                <a:spcPts val="1000"/>
              </a:spcAft>
            </a:pPr>
            <a:r>
              <a:rPr lang="en-US" sz="3600" dirty="0"/>
              <a:t>Free-text vs subject searching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5721-A036-44B0-947F-916AB2A74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59886"/>
            <a:ext cx="1180719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Free-text or keyword searching </a:t>
            </a:r>
            <a:r>
              <a:rPr lang="en-GB" dirty="0"/>
              <a:t>allows you to find an </a:t>
            </a:r>
            <a:r>
              <a:rPr lang="en-GB" b="1" dirty="0"/>
              <a:t>exact match </a:t>
            </a:r>
            <a:r>
              <a:rPr lang="en-GB" dirty="0"/>
              <a:t>of the word(s) you enter e.g. </a:t>
            </a:r>
            <a:r>
              <a:rPr lang="en-GB" i="1" dirty="0"/>
              <a:t>childhood obesity.</a:t>
            </a:r>
          </a:p>
          <a:p>
            <a:pPr marL="0" indent="0">
              <a:buNone/>
            </a:pPr>
            <a:r>
              <a:rPr lang="en-GB" b="1" dirty="0"/>
              <a:t>Subject-Searching</a:t>
            </a:r>
            <a:r>
              <a:rPr lang="en-GB" dirty="0"/>
              <a:t> refers to the use of the available </a:t>
            </a:r>
            <a:r>
              <a:rPr lang="en-GB" b="1" dirty="0"/>
              <a:t>Subject Index / Heading </a:t>
            </a:r>
            <a:r>
              <a:rPr lang="en-GB" dirty="0"/>
              <a:t>which has been assigned to database records e.g. articles, eBooks, reports etc. to describe the content of the database.</a:t>
            </a:r>
          </a:p>
          <a:p>
            <a:pPr marL="0" indent="0">
              <a:buNone/>
            </a:pPr>
            <a:r>
              <a:rPr lang="en-GB" dirty="0"/>
              <a:t>Example: free-text e.g. </a:t>
            </a:r>
            <a:r>
              <a:rPr lang="en-GB" i="1" dirty="0"/>
              <a:t>child abuse legislation</a:t>
            </a:r>
            <a:r>
              <a:rPr lang="en-GB" dirty="0"/>
              <a:t>; Subject Term </a:t>
            </a:r>
            <a:r>
              <a:rPr lang="en-GB" i="1" dirty="0"/>
              <a:t>CHILD ABUSE: Government Policy*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* </a:t>
            </a:r>
            <a:r>
              <a:rPr lang="en-GB" sz="2000" i="1" dirty="0"/>
              <a:t>Academic Search Complete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94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Personal (MyEBSCO</a:t>
            </a:r>
            <a:r>
              <a:rPr lang="en-US" i="1" dirty="0"/>
              <a:t>host</a:t>
            </a:r>
            <a:r>
              <a:rPr lang="en-US" dirty="0"/>
              <a:t>) Personal Folders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Without an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6611" y="2317788"/>
            <a:ext cx="5160965" cy="415543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Articles saved for the duration of the session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Save/Print/email from the default folders during the session</a:t>
            </a:r>
          </a:p>
          <a:p>
            <a:pPr marL="0" indent="0">
              <a:buNone/>
            </a:pPr>
            <a:r>
              <a:rPr lang="en-GB" sz="2400" dirty="0"/>
              <a:t>E</a:t>
            </a:r>
            <a:r>
              <a:rPr lang="en-US" sz="2400" dirty="0"/>
              <a:t>xport results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tems saved are lost when closing the session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With a MyEBSCO</a:t>
            </a:r>
            <a:r>
              <a:rPr lang="en-US" i="1" dirty="0"/>
              <a:t>host</a:t>
            </a:r>
            <a:r>
              <a:rPr lang="en-US" dirty="0"/>
              <a:t> Account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Articles saved beyond the session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Save searches &amp; alerts</a:t>
            </a:r>
          </a:p>
          <a:p>
            <a:pPr marL="0" indent="0">
              <a:buNone/>
            </a:pPr>
            <a:r>
              <a:rPr lang="en-US" sz="2400" dirty="0"/>
              <a:t>Create custom folders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hare folders</a:t>
            </a:r>
          </a:p>
          <a:p>
            <a:pPr marL="0" indent="0">
              <a:buNone/>
            </a:pPr>
            <a:r>
              <a:rPr lang="en-GB" sz="2400" dirty="0"/>
              <a:t>I</a:t>
            </a:r>
            <a:r>
              <a:rPr lang="en-US" sz="2400" dirty="0"/>
              <a:t>tems stored indefinitely unless there is no activity 18 months since the account was setup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5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2E20-0C27-407C-9C87-781F227D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 your search I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A48CBE-99BD-44EA-AD56-60D97EA48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248" r="847" b="5378"/>
          <a:stretch/>
        </p:blipFill>
        <p:spPr>
          <a:xfrm>
            <a:off x="140677" y="2681776"/>
            <a:ext cx="11736423" cy="362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3E5C6D-EA0F-40AF-8884-AA8492A5A1BD}"/>
              </a:ext>
            </a:extLst>
          </p:cNvPr>
          <p:cNvSpPr txBox="1"/>
          <p:nvPr/>
        </p:nvSpPr>
        <p:spPr>
          <a:xfrm>
            <a:off x="724926" y="1535082"/>
            <a:ext cx="1074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Go to </a:t>
            </a:r>
            <a:r>
              <a:rPr lang="en-GB" sz="2400" b="1" dirty="0"/>
              <a:t>Search History</a:t>
            </a:r>
            <a:r>
              <a:rPr lang="en-GB" sz="2400" dirty="0"/>
              <a:t>, Select Search and click </a:t>
            </a:r>
            <a:r>
              <a:rPr lang="en-GB" sz="2400" b="1" dirty="0"/>
              <a:t>Save Searches / Alerts </a:t>
            </a:r>
            <a:r>
              <a:rPr lang="en-GB" sz="2400" dirty="0"/>
              <a:t>– Sign-in to MyEBSCO</a:t>
            </a:r>
            <a:r>
              <a:rPr lang="en-GB" sz="2400" i="1" dirty="0"/>
              <a:t>host</a:t>
            </a:r>
            <a:r>
              <a:rPr lang="en-GB" sz="2400" dirty="0"/>
              <a:t> Folder required to Save Searches</a:t>
            </a: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DB686D-7CDC-439B-AFEB-6304A0CAE383}"/>
              </a:ext>
            </a:extLst>
          </p:cNvPr>
          <p:cNvSpPr/>
          <p:nvPr/>
        </p:nvSpPr>
        <p:spPr>
          <a:xfrm>
            <a:off x="3565866" y="3118339"/>
            <a:ext cx="1721242" cy="31066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72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573385" y="3669249"/>
            <a:ext cx="11045228" cy="1553828"/>
          </a:xfrm>
        </p:spPr>
        <p:txBody>
          <a:bodyPr/>
          <a:lstStyle/>
          <a:p>
            <a:r>
              <a:rPr lang="en-GB" sz="4400" dirty="0"/>
              <a:t>Searching </a:t>
            </a:r>
            <a:r>
              <a:rPr lang="en-US" sz="4400" dirty="0"/>
              <a:t>EBSCO</a:t>
            </a:r>
            <a:r>
              <a:rPr lang="en-US" sz="4400" i="1" dirty="0"/>
              <a:t> </a:t>
            </a:r>
            <a:r>
              <a:rPr lang="en-US" sz="4400" dirty="0"/>
              <a:t>Databases</a:t>
            </a:r>
            <a:r>
              <a:rPr lang="en-US" sz="4400" i="1" dirty="0"/>
              <a:t> </a:t>
            </a:r>
            <a:r>
              <a:rPr lang="en-US" sz="4400" dirty="0"/>
              <a:t>to Inform Practice - Intermediate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73385" y="5304172"/>
            <a:ext cx="11860039" cy="1553828"/>
          </a:xfrm>
        </p:spPr>
        <p:txBody>
          <a:bodyPr/>
          <a:lstStyle/>
          <a:p>
            <a:endParaRPr lang="en-US" sz="2000" dirty="0"/>
          </a:p>
          <a:p>
            <a:r>
              <a:rPr lang="en-GB" sz="2000" dirty="0"/>
              <a:t>TUSLA – Child &amp; Family Agency, 20</a:t>
            </a:r>
            <a:r>
              <a:rPr lang="en-GB" sz="2000" baseline="30000" dirty="0"/>
              <a:t>th</a:t>
            </a:r>
            <a:r>
              <a:rPr lang="en-GB" sz="2000" dirty="0"/>
              <a:t> May 2020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9A981-0874-4B50-9EBE-09CC9E1B26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74" y="2266734"/>
            <a:ext cx="4869851" cy="10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2E20-0C27-407C-9C87-781F227D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3" y="241652"/>
            <a:ext cx="10515600" cy="1023710"/>
          </a:xfrm>
        </p:spPr>
        <p:txBody>
          <a:bodyPr/>
          <a:lstStyle/>
          <a:p>
            <a:r>
              <a:rPr lang="en-GB" dirty="0"/>
              <a:t>Saving your search II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E5C6D-EA0F-40AF-8884-AA8492A5A1BD}"/>
              </a:ext>
            </a:extLst>
          </p:cNvPr>
          <p:cNvSpPr txBox="1"/>
          <p:nvPr/>
        </p:nvSpPr>
        <p:spPr>
          <a:xfrm>
            <a:off x="123093" y="959389"/>
            <a:ext cx="11945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Add </a:t>
            </a:r>
            <a:r>
              <a:rPr lang="en-GB" sz="2400" b="1" dirty="0"/>
              <a:t>Name</a:t>
            </a:r>
            <a:r>
              <a:rPr lang="en-GB" sz="2400" dirty="0"/>
              <a:t>, Description (optional) and choose to </a:t>
            </a:r>
            <a:r>
              <a:rPr lang="en-GB" sz="2400" b="1" dirty="0"/>
              <a:t>Save as Permanent </a:t>
            </a:r>
            <a:r>
              <a:rPr lang="en-GB" sz="2400" dirty="0"/>
              <a:t>or </a:t>
            </a:r>
            <a:r>
              <a:rPr lang="en-GB" sz="2400" b="1" dirty="0"/>
              <a:t>Temporary (24 hours)</a:t>
            </a:r>
            <a:endParaRPr lang="en-US" sz="24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607A2F-059C-484C-8008-AA5831175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90" b="24524"/>
          <a:stretch/>
        </p:blipFill>
        <p:spPr>
          <a:xfrm>
            <a:off x="971550" y="2139968"/>
            <a:ext cx="10027035" cy="431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81AC0D-52E5-4E86-8514-E49E6FA556C1}"/>
              </a:ext>
            </a:extLst>
          </p:cNvPr>
          <p:cNvCxnSpPr>
            <a:cxnSpLocks/>
          </p:cNvCxnSpPr>
          <p:nvPr/>
        </p:nvCxnSpPr>
        <p:spPr>
          <a:xfrm flipH="1">
            <a:off x="4653481" y="1614944"/>
            <a:ext cx="4083113" cy="3889563"/>
          </a:xfrm>
          <a:prstGeom prst="straightConnector1">
            <a:avLst/>
          </a:prstGeom>
          <a:ln w="28575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9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2E20-0C27-407C-9C87-781F227D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Search Alert 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E5C6D-EA0F-40AF-8884-AA8492A5A1BD}"/>
              </a:ext>
            </a:extLst>
          </p:cNvPr>
          <p:cNvSpPr txBox="1"/>
          <p:nvPr/>
        </p:nvSpPr>
        <p:spPr>
          <a:xfrm>
            <a:off x="724926" y="1535082"/>
            <a:ext cx="1074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Go to </a:t>
            </a:r>
            <a:r>
              <a:rPr lang="en-GB" sz="2400" b="1" dirty="0"/>
              <a:t>Search History</a:t>
            </a:r>
            <a:r>
              <a:rPr lang="en-GB" sz="2400" dirty="0"/>
              <a:t>, Select Search and click </a:t>
            </a:r>
            <a:r>
              <a:rPr lang="en-GB" sz="2400" b="1" dirty="0"/>
              <a:t>Save Searches / Alerts </a:t>
            </a:r>
            <a:r>
              <a:rPr lang="en-GB" sz="2400" dirty="0"/>
              <a:t>– Sign-in to MyEBSCO</a:t>
            </a:r>
            <a:r>
              <a:rPr lang="en-GB" sz="2400" i="1" dirty="0"/>
              <a:t>host</a:t>
            </a:r>
            <a:r>
              <a:rPr lang="en-GB" sz="2400" dirty="0"/>
              <a:t> Folder required to create a search alert</a:t>
            </a:r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3F108E-A89B-48B5-AF57-A02C6D5B4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04" y="2803258"/>
            <a:ext cx="11626592" cy="303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DB686D-7CDC-439B-AFEB-6304A0CAE383}"/>
              </a:ext>
            </a:extLst>
          </p:cNvPr>
          <p:cNvSpPr/>
          <p:nvPr/>
        </p:nvSpPr>
        <p:spPr>
          <a:xfrm>
            <a:off x="3058872" y="3097968"/>
            <a:ext cx="1721242" cy="31066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25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2E20-0C27-407C-9C87-781F227D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31" y="152113"/>
            <a:ext cx="10515600" cy="1023710"/>
          </a:xfrm>
        </p:spPr>
        <p:txBody>
          <a:bodyPr/>
          <a:lstStyle/>
          <a:p>
            <a:r>
              <a:rPr lang="en-GB" dirty="0"/>
              <a:t>Creating a Search Alert II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E5C6D-EA0F-40AF-8884-AA8492A5A1BD}"/>
              </a:ext>
            </a:extLst>
          </p:cNvPr>
          <p:cNvSpPr txBox="1"/>
          <p:nvPr/>
        </p:nvSpPr>
        <p:spPr>
          <a:xfrm>
            <a:off x="123093" y="760324"/>
            <a:ext cx="11945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Add </a:t>
            </a:r>
            <a:r>
              <a:rPr lang="en-GB" sz="2400" b="1" dirty="0"/>
              <a:t>Name</a:t>
            </a:r>
            <a:r>
              <a:rPr lang="en-GB" sz="2400" dirty="0"/>
              <a:t>, Description (optional) and choose to </a:t>
            </a:r>
            <a:r>
              <a:rPr lang="en-GB" sz="2400" b="1" dirty="0"/>
              <a:t>Alert </a:t>
            </a:r>
            <a:r>
              <a:rPr lang="en-GB" sz="2400" dirty="0"/>
              <a:t>and then choose </a:t>
            </a:r>
            <a:r>
              <a:rPr lang="en-GB" sz="2400" b="1" dirty="0"/>
              <a:t>Frequency etc.</a:t>
            </a:r>
            <a:endParaRPr lang="en-US" sz="24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FD1EE7-5601-40EC-AFF1-1FC025528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336" y="1591321"/>
            <a:ext cx="10288973" cy="496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81AC0D-52E5-4E86-8514-E49E6FA556C1}"/>
              </a:ext>
            </a:extLst>
          </p:cNvPr>
          <p:cNvCxnSpPr>
            <a:cxnSpLocks/>
          </p:cNvCxnSpPr>
          <p:nvPr/>
        </p:nvCxnSpPr>
        <p:spPr>
          <a:xfrm flipH="1">
            <a:off x="2725093" y="1316179"/>
            <a:ext cx="7097918" cy="2902736"/>
          </a:xfrm>
          <a:prstGeom prst="straightConnector1">
            <a:avLst/>
          </a:prstGeom>
          <a:ln w="28575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539F-A30F-4421-8415-B052A234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" y="431095"/>
            <a:ext cx="10515600" cy="1023710"/>
          </a:xfrm>
        </p:spPr>
        <p:txBody>
          <a:bodyPr/>
          <a:lstStyle/>
          <a:p>
            <a:r>
              <a:rPr lang="en-GB" dirty="0"/>
              <a:t>Scenarios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BC011-407A-40F7-A682-94CC53AEE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631981"/>
            <a:ext cx="1090269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Child Protection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Domestic Violence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Prevention, Intervention, </a:t>
            </a:r>
          </a:p>
          <a:p>
            <a:pPr marL="0" indent="0">
              <a:buNone/>
            </a:pPr>
            <a:r>
              <a:rPr lang="en-GB" dirty="0"/>
              <a:t>Family support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girl&#10;&#10;Description automatically generated">
            <a:extLst>
              <a:ext uri="{FF2B5EF4-FFF2-40B4-BE49-F238E27FC236}">
                <a16:creationId xmlns:a16="http://schemas.microsoft.com/office/drawing/2014/main" id="{B585FF3E-70D4-4C1F-9BD2-79FFE3654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28" y="710359"/>
            <a:ext cx="2264277" cy="2631362"/>
          </a:xfrm>
          <a:prstGeom prst="rect">
            <a:avLst/>
          </a:prstGeom>
        </p:spPr>
      </p:pic>
      <p:pic>
        <p:nvPicPr>
          <p:cNvPr id="7" name="Picture 6" descr="A picture containing person, indoor, woman, looking&#10;&#10;Description automatically generated">
            <a:extLst>
              <a:ext uri="{FF2B5EF4-FFF2-40B4-BE49-F238E27FC236}">
                <a16:creationId xmlns:a16="http://schemas.microsoft.com/office/drawing/2014/main" id="{9B1B9C5A-A504-4EFA-BA20-FCCAE9000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99" y="1127996"/>
            <a:ext cx="3662030" cy="2616644"/>
          </a:xfrm>
          <a:prstGeom prst="rect">
            <a:avLst/>
          </a:prstGeom>
        </p:spPr>
      </p:pic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05CC1C0-D72F-43DC-9B8F-85337C858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90" y="4147558"/>
            <a:ext cx="3494457" cy="23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52D5-ED93-4AEF-981D-98863D98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56939"/>
            <a:ext cx="10515600" cy="1023710"/>
          </a:xfrm>
        </p:spPr>
        <p:txBody>
          <a:bodyPr/>
          <a:lstStyle/>
          <a:p>
            <a:r>
              <a:rPr lang="en-GB" dirty="0"/>
              <a:t>Hands-On Practice for Intermediate Users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560C5-F98F-415E-AD0F-68684123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215127"/>
            <a:ext cx="11025809" cy="53859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Go to </a:t>
            </a:r>
            <a:r>
              <a:rPr lang="en-GB" sz="2400" dirty="0">
                <a:hlinkClick r:id="rId2"/>
              </a:rPr>
              <a:t>https://www.tusla.ie/research/</a:t>
            </a:r>
            <a:r>
              <a:rPr lang="en-GB" sz="2400" dirty="0"/>
              <a:t> to access the EBSCO databases [You will need your </a:t>
            </a:r>
            <a:r>
              <a:rPr lang="en-GB" sz="2400" b="1" dirty="0"/>
              <a:t>OpenAthens login </a:t>
            </a:r>
            <a:r>
              <a:rPr lang="en-GB" sz="2400" dirty="0"/>
              <a:t>for this].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Choose one of the </a:t>
            </a:r>
            <a:r>
              <a:rPr lang="en-GB" sz="2400" b="1" dirty="0"/>
              <a:t>topics</a:t>
            </a:r>
            <a:r>
              <a:rPr lang="en-GB" sz="2400" dirty="0"/>
              <a:t> from the previous slide.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Run a </a:t>
            </a:r>
            <a:r>
              <a:rPr lang="en-GB" sz="2400" b="1" dirty="0"/>
              <a:t>keyword (free-text) </a:t>
            </a:r>
            <a:r>
              <a:rPr lang="en-GB" sz="2400" dirty="0"/>
              <a:t>search.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Browse the Subject index </a:t>
            </a:r>
            <a:r>
              <a:rPr lang="en-GB" sz="2400" dirty="0"/>
              <a:t>(thesaurus) and run the search.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Combine you </a:t>
            </a:r>
            <a:r>
              <a:rPr lang="en-GB" sz="2400" b="1" dirty="0"/>
              <a:t>keyword (free-text) </a:t>
            </a:r>
            <a:r>
              <a:rPr lang="en-GB" sz="2400" dirty="0"/>
              <a:t>search with the </a:t>
            </a:r>
            <a:r>
              <a:rPr lang="en-GB" sz="2400" b="1" dirty="0"/>
              <a:t>Subject (thesaurus) </a:t>
            </a:r>
            <a:r>
              <a:rPr lang="en-GB" sz="2400" dirty="0"/>
              <a:t>Search.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Limit your search and </a:t>
            </a:r>
            <a:r>
              <a:rPr lang="en-GB" sz="2400" b="1" dirty="0"/>
              <a:t>save it to the folder</a:t>
            </a:r>
            <a:r>
              <a:rPr lang="en-GB" sz="2400" dirty="0"/>
              <a:t>.</a:t>
            </a:r>
            <a:endParaRPr lang="en-GB" sz="2400" b="1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Create a </a:t>
            </a:r>
            <a:r>
              <a:rPr lang="en-GB" sz="2400" b="1" dirty="0"/>
              <a:t>search alert [</a:t>
            </a:r>
            <a:r>
              <a:rPr lang="en-GB" sz="2400" dirty="0"/>
              <a:t>You will need a personal</a:t>
            </a:r>
            <a:r>
              <a:rPr lang="en-GB" sz="2400" b="1" dirty="0"/>
              <a:t>, MyEBSCO</a:t>
            </a:r>
            <a:r>
              <a:rPr lang="en-GB" sz="2400" b="1" i="1" dirty="0"/>
              <a:t>host</a:t>
            </a:r>
            <a:r>
              <a:rPr lang="en-GB" sz="2400" b="1" dirty="0"/>
              <a:t> account </a:t>
            </a:r>
            <a:r>
              <a:rPr lang="en-GB" sz="2400" dirty="0"/>
              <a:t>for this].</a:t>
            </a:r>
          </a:p>
        </p:txBody>
      </p:sp>
    </p:spTree>
    <p:extLst>
      <p:ext uri="{BB962C8B-B14F-4D97-AF65-F5344CB8AC3E}">
        <p14:creationId xmlns:p14="http://schemas.microsoft.com/office/powerpoint/2010/main" val="18157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6261D-F8A1-4C51-B5F1-366657424C57}"/>
              </a:ext>
            </a:extLst>
          </p:cNvPr>
          <p:cNvSpPr txBox="1"/>
          <p:nvPr/>
        </p:nvSpPr>
        <p:spPr>
          <a:xfrm>
            <a:off x="0" y="3503079"/>
            <a:ext cx="12192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8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4891" y="147197"/>
            <a:ext cx="5078197" cy="633009"/>
          </a:xfrm>
        </p:spPr>
        <p:txBody>
          <a:bodyPr/>
          <a:lstStyle/>
          <a:p>
            <a:r>
              <a:rPr lang="en-US" dirty="0"/>
              <a:t>EBSCO Support Materials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91966" y="1187030"/>
            <a:ext cx="5703684" cy="5534011"/>
          </a:xfrm>
        </p:spPr>
        <p:txBody>
          <a:bodyPr/>
          <a:lstStyle/>
          <a:p>
            <a:pPr lvl="0" algn="l">
              <a:lnSpc>
                <a:spcPct val="120000"/>
              </a:lnSpc>
            </a:pPr>
            <a:r>
              <a:rPr lang="en-US" sz="2400" dirty="0">
                <a:solidFill>
                  <a:srgbClr val="454545"/>
                </a:solidFill>
                <a:hlinkClick r:id="rId3"/>
              </a:rPr>
              <a:t>Searching with Boolean Operators</a:t>
            </a:r>
            <a:endParaRPr lang="en-US" sz="2400" dirty="0">
              <a:solidFill>
                <a:srgbClr val="454545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lvl="0" algn="l">
              <a:lnSpc>
                <a:spcPct val="120000"/>
              </a:lnSpc>
            </a:pPr>
            <a:r>
              <a:rPr lang="en-US" sz="2400" dirty="0">
                <a:solidFill>
                  <a:srgbClr val="454545"/>
                </a:solidFill>
                <a:hlinkClick r:id="rId5"/>
              </a:rPr>
              <a:t>Browsing Subject Terms in EBSCOhost Databases - Tutorial</a:t>
            </a:r>
            <a:endParaRPr lang="en-US" sz="2400" dirty="0">
              <a:solidFill>
                <a:srgbClr val="454545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lvl="0" algn="l">
              <a:lnSpc>
                <a:spcPct val="120000"/>
              </a:lnSpc>
            </a:pPr>
            <a:r>
              <a:rPr lang="en-US" sz="2400" dirty="0">
                <a:solidFill>
                  <a:srgbClr val="454545"/>
                </a:solidFill>
                <a:hlinkClick r:id="rId6"/>
              </a:rPr>
              <a:t>Using the EBSCOhost Search History  Tutorial</a:t>
            </a:r>
            <a:endParaRPr lang="en-US" sz="2400" dirty="0">
              <a:solidFill>
                <a:srgbClr val="454545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en-US" sz="2400" dirty="0">
                <a:solidFill>
                  <a:srgbClr val="454545"/>
                </a:solidFill>
                <a:hlinkClick r:id="rId7"/>
              </a:rPr>
              <a:t>Saving Your Search History using My EBSCOhost</a:t>
            </a:r>
            <a:endParaRPr lang="en-US" sz="2400" dirty="0">
              <a:solidFill>
                <a:srgbClr val="454545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lvl="0" algn="l">
              <a:lnSpc>
                <a:spcPct val="120000"/>
              </a:lnSpc>
            </a:pPr>
            <a:r>
              <a:rPr lang="en-US" sz="2400" dirty="0">
                <a:solidFill>
                  <a:srgbClr val="454545"/>
                </a:solidFill>
                <a:hlinkClick r:id="rId8"/>
              </a:rPr>
              <a:t>Creating a Search Alert in EBSCOhost - Tutorial</a:t>
            </a:r>
            <a:endParaRPr lang="en-US" sz="2400" dirty="0">
              <a:solidFill>
                <a:srgbClr val="454545"/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102096" y="3255264"/>
            <a:ext cx="3044952" cy="3255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0000"/>
              </a:lnSpc>
            </a:pPr>
            <a:r>
              <a:rPr lang="en-GB" sz="2800" dirty="0">
                <a:solidFill>
                  <a:schemeClr val="tx2"/>
                </a:solidFill>
              </a:rPr>
              <a:t>User guides, helpsheets, FAQs &amp; flyers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6102095" y="0"/>
            <a:ext cx="3044952" cy="3255264"/>
          </a:xfrm>
          <a:prstGeom prst="wedgeRectCallout">
            <a:avLst>
              <a:gd name="adj1" fmla="val -21825"/>
              <a:gd name="adj2" fmla="val 644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b" anchorCtr="0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147048" y="0"/>
            <a:ext cx="3044952" cy="3255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0000"/>
              </a:lnSpc>
            </a:pPr>
            <a:r>
              <a:rPr lang="en-US" sz="2800" dirty="0">
                <a:solidFill>
                  <a:schemeClr val="tx2"/>
                </a:solidFill>
              </a:rPr>
              <a:t>YouTube tutorials &amp; webinar recordings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9147046" y="3255264"/>
            <a:ext cx="3044952" cy="3255264"/>
          </a:xfrm>
          <a:prstGeom prst="wedgeRectCallout">
            <a:avLst>
              <a:gd name="adj1" fmla="val -20833"/>
              <a:gd name="adj2" fmla="val -634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b" anchorCtr="0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055857" y="3945699"/>
            <a:ext cx="1379821" cy="1884224"/>
            <a:chOff x="2428875" y="1103313"/>
            <a:chExt cx="525463" cy="717550"/>
          </a:xfrm>
          <a:solidFill>
            <a:schemeClr val="bg1"/>
          </a:solidFill>
        </p:grpSpPr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428875" y="1106488"/>
              <a:ext cx="525463" cy="714375"/>
            </a:xfrm>
            <a:custGeom>
              <a:avLst/>
              <a:gdLst>
                <a:gd name="T0" fmla="*/ 181 w 187"/>
                <a:gd name="T1" fmla="*/ 253 h 253"/>
                <a:gd name="T2" fmla="*/ 5 w 187"/>
                <a:gd name="T3" fmla="*/ 253 h 253"/>
                <a:gd name="T4" fmla="*/ 0 w 187"/>
                <a:gd name="T5" fmla="*/ 247 h 253"/>
                <a:gd name="T6" fmla="*/ 0 w 187"/>
                <a:gd name="T7" fmla="*/ 5 h 253"/>
                <a:gd name="T8" fmla="*/ 5 w 187"/>
                <a:gd name="T9" fmla="*/ 0 h 253"/>
                <a:gd name="T10" fmla="*/ 126 w 187"/>
                <a:gd name="T11" fmla="*/ 0 h 253"/>
                <a:gd name="T12" fmla="*/ 130 w 187"/>
                <a:gd name="T13" fmla="*/ 1 h 253"/>
                <a:gd name="T14" fmla="*/ 185 w 187"/>
                <a:gd name="T15" fmla="*/ 56 h 253"/>
                <a:gd name="T16" fmla="*/ 187 w 187"/>
                <a:gd name="T17" fmla="*/ 60 h 253"/>
                <a:gd name="T18" fmla="*/ 187 w 187"/>
                <a:gd name="T19" fmla="*/ 247 h 253"/>
                <a:gd name="T20" fmla="*/ 181 w 187"/>
                <a:gd name="T21" fmla="*/ 253 h 253"/>
                <a:gd name="T22" fmla="*/ 11 w 187"/>
                <a:gd name="T23" fmla="*/ 242 h 253"/>
                <a:gd name="T24" fmla="*/ 176 w 187"/>
                <a:gd name="T25" fmla="*/ 242 h 253"/>
                <a:gd name="T26" fmla="*/ 176 w 187"/>
                <a:gd name="T27" fmla="*/ 63 h 253"/>
                <a:gd name="T28" fmla="*/ 124 w 187"/>
                <a:gd name="T29" fmla="*/ 11 h 253"/>
                <a:gd name="T30" fmla="*/ 11 w 187"/>
                <a:gd name="T31" fmla="*/ 11 h 253"/>
                <a:gd name="T32" fmla="*/ 11 w 187"/>
                <a:gd name="T33" fmla="*/ 24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253">
                  <a:moveTo>
                    <a:pt x="181" y="253"/>
                  </a:moveTo>
                  <a:cubicBezTo>
                    <a:pt x="5" y="253"/>
                    <a:pt x="5" y="253"/>
                    <a:pt x="5" y="253"/>
                  </a:cubicBezTo>
                  <a:cubicBezTo>
                    <a:pt x="2" y="253"/>
                    <a:pt x="0" y="250"/>
                    <a:pt x="0" y="24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8" y="0"/>
                    <a:pt x="129" y="0"/>
                    <a:pt x="130" y="1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6" y="57"/>
                    <a:pt x="187" y="59"/>
                    <a:pt x="187" y="60"/>
                  </a:cubicBezTo>
                  <a:cubicBezTo>
                    <a:pt x="187" y="247"/>
                    <a:pt x="187" y="247"/>
                    <a:pt x="187" y="247"/>
                  </a:cubicBezTo>
                  <a:cubicBezTo>
                    <a:pt x="187" y="250"/>
                    <a:pt x="185" y="253"/>
                    <a:pt x="181" y="253"/>
                  </a:cubicBezTo>
                  <a:close/>
                  <a:moveTo>
                    <a:pt x="11" y="242"/>
                  </a:moveTo>
                  <a:cubicBezTo>
                    <a:pt x="176" y="242"/>
                    <a:pt x="176" y="242"/>
                    <a:pt x="176" y="242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768600" y="1103313"/>
              <a:ext cx="185738" cy="188913"/>
            </a:xfrm>
            <a:custGeom>
              <a:avLst/>
              <a:gdLst>
                <a:gd name="T0" fmla="*/ 60 w 66"/>
                <a:gd name="T1" fmla="*/ 67 h 67"/>
                <a:gd name="T2" fmla="*/ 5 w 66"/>
                <a:gd name="T3" fmla="*/ 67 h 67"/>
                <a:gd name="T4" fmla="*/ 0 w 66"/>
                <a:gd name="T5" fmla="*/ 61 h 67"/>
                <a:gd name="T6" fmla="*/ 0 w 66"/>
                <a:gd name="T7" fmla="*/ 6 h 67"/>
                <a:gd name="T8" fmla="*/ 3 w 66"/>
                <a:gd name="T9" fmla="*/ 1 h 67"/>
                <a:gd name="T10" fmla="*/ 9 w 66"/>
                <a:gd name="T11" fmla="*/ 2 h 67"/>
                <a:gd name="T12" fmla="*/ 64 w 66"/>
                <a:gd name="T13" fmla="*/ 57 h 67"/>
                <a:gd name="T14" fmla="*/ 66 w 66"/>
                <a:gd name="T15" fmla="*/ 63 h 67"/>
                <a:gd name="T16" fmla="*/ 60 w 66"/>
                <a:gd name="T17" fmla="*/ 67 h 67"/>
                <a:gd name="T18" fmla="*/ 11 w 66"/>
                <a:gd name="T19" fmla="*/ 56 h 67"/>
                <a:gd name="T20" fmla="*/ 47 w 66"/>
                <a:gd name="T21" fmla="*/ 56 h 67"/>
                <a:gd name="T22" fmla="*/ 11 w 66"/>
                <a:gd name="T23" fmla="*/ 20 h 67"/>
                <a:gd name="T24" fmla="*/ 11 w 66"/>
                <a:gd name="T25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7">
                  <a:moveTo>
                    <a:pt x="60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2" y="67"/>
                    <a:pt x="0" y="64"/>
                    <a:pt x="0" y="6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6" y="59"/>
                    <a:pt x="66" y="61"/>
                    <a:pt x="66" y="63"/>
                  </a:cubicBezTo>
                  <a:cubicBezTo>
                    <a:pt x="65" y="65"/>
                    <a:pt x="63" y="67"/>
                    <a:pt x="60" y="67"/>
                  </a:cubicBezTo>
                  <a:close/>
                  <a:moveTo>
                    <a:pt x="11" y="56"/>
                  </a:moveTo>
                  <a:cubicBezTo>
                    <a:pt x="47" y="56"/>
                    <a:pt x="47" y="56"/>
                    <a:pt x="47" y="56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520950" y="1665288"/>
              <a:ext cx="341313" cy="31750"/>
            </a:xfrm>
            <a:custGeom>
              <a:avLst/>
              <a:gdLst>
                <a:gd name="T0" fmla="*/ 115 w 121"/>
                <a:gd name="T1" fmla="*/ 11 h 11"/>
                <a:gd name="T2" fmla="*/ 5 w 121"/>
                <a:gd name="T3" fmla="*/ 11 h 11"/>
                <a:gd name="T4" fmla="*/ 0 w 121"/>
                <a:gd name="T5" fmla="*/ 5 h 11"/>
                <a:gd name="T6" fmla="*/ 5 w 121"/>
                <a:gd name="T7" fmla="*/ 0 h 11"/>
                <a:gd name="T8" fmla="*/ 115 w 121"/>
                <a:gd name="T9" fmla="*/ 0 h 11"/>
                <a:gd name="T10" fmla="*/ 121 w 121"/>
                <a:gd name="T11" fmla="*/ 5 h 11"/>
                <a:gd name="T12" fmla="*/ 115 w 1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1">
                  <a:moveTo>
                    <a:pt x="11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2"/>
                    <a:pt x="121" y="5"/>
                  </a:cubicBezTo>
                  <a:cubicBezTo>
                    <a:pt x="121" y="8"/>
                    <a:pt x="119" y="11"/>
                    <a:pt x="1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520950" y="1571626"/>
              <a:ext cx="341313" cy="31750"/>
            </a:xfrm>
            <a:custGeom>
              <a:avLst/>
              <a:gdLst>
                <a:gd name="T0" fmla="*/ 115 w 121"/>
                <a:gd name="T1" fmla="*/ 11 h 11"/>
                <a:gd name="T2" fmla="*/ 5 w 121"/>
                <a:gd name="T3" fmla="*/ 11 h 11"/>
                <a:gd name="T4" fmla="*/ 0 w 121"/>
                <a:gd name="T5" fmla="*/ 5 h 11"/>
                <a:gd name="T6" fmla="*/ 5 w 121"/>
                <a:gd name="T7" fmla="*/ 0 h 11"/>
                <a:gd name="T8" fmla="*/ 115 w 121"/>
                <a:gd name="T9" fmla="*/ 0 h 11"/>
                <a:gd name="T10" fmla="*/ 121 w 121"/>
                <a:gd name="T11" fmla="*/ 5 h 11"/>
                <a:gd name="T12" fmla="*/ 115 w 1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1">
                  <a:moveTo>
                    <a:pt x="11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2"/>
                    <a:pt x="121" y="5"/>
                  </a:cubicBezTo>
                  <a:cubicBezTo>
                    <a:pt x="121" y="8"/>
                    <a:pt x="119" y="11"/>
                    <a:pt x="1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520950" y="1479551"/>
              <a:ext cx="341313" cy="30163"/>
            </a:xfrm>
            <a:custGeom>
              <a:avLst/>
              <a:gdLst>
                <a:gd name="T0" fmla="*/ 115 w 121"/>
                <a:gd name="T1" fmla="*/ 11 h 11"/>
                <a:gd name="T2" fmla="*/ 5 w 121"/>
                <a:gd name="T3" fmla="*/ 11 h 11"/>
                <a:gd name="T4" fmla="*/ 0 w 121"/>
                <a:gd name="T5" fmla="*/ 5 h 11"/>
                <a:gd name="T6" fmla="*/ 5 w 121"/>
                <a:gd name="T7" fmla="*/ 0 h 11"/>
                <a:gd name="T8" fmla="*/ 115 w 121"/>
                <a:gd name="T9" fmla="*/ 0 h 11"/>
                <a:gd name="T10" fmla="*/ 121 w 121"/>
                <a:gd name="T11" fmla="*/ 5 h 11"/>
                <a:gd name="T12" fmla="*/ 115 w 1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1">
                  <a:moveTo>
                    <a:pt x="11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2"/>
                    <a:pt x="121" y="5"/>
                  </a:cubicBezTo>
                  <a:cubicBezTo>
                    <a:pt x="121" y="8"/>
                    <a:pt x="119" y="11"/>
                    <a:pt x="1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520950" y="1385888"/>
              <a:ext cx="341313" cy="31750"/>
            </a:xfrm>
            <a:custGeom>
              <a:avLst/>
              <a:gdLst>
                <a:gd name="T0" fmla="*/ 115 w 121"/>
                <a:gd name="T1" fmla="*/ 11 h 11"/>
                <a:gd name="T2" fmla="*/ 5 w 121"/>
                <a:gd name="T3" fmla="*/ 11 h 11"/>
                <a:gd name="T4" fmla="*/ 0 w 121"/>
                <a:gd name="T5" fmla="*/ 5 h 11"/>
                <a:gd name="T6" fmla="*/ 5 w 121"/>
                <a:gd name="T7" fmla="*/ 0 h 11"/>
                <a:gd name="T8" fmla="*/ 115 w 121"/>
                <a:gd name="T9" fmla="*/ 0 h 11"/>
                <a:gd name="T10" fmla="*/ 121 w 121"/>
                <a:gd name="T11" fmla="*/ 5 h 11"/>
                <a:gd name="T12" fmla="*/ 115 w 1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1">
                  <a:moveTo>
                    <a:pt x="11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2"/>
                    <a:pt x="121" y="5"/>
                  </a:cubicBezTo>
                  <a:cubicBezTo>
                    <a:pt x="121" y="8"/>
                    <a:pt x="119" y="11"/>
                    <a:pt x="1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79164" y="780206"/>
            <a:ext cx="1888429" cy="1575720"/>
            <a:chOff x="6391275" y="1081088"/>
            <a:chExt cx="738188" cy="615950"/>
          </a:xfrm>
          <a:solidFill>
            <a:schemeClr val="bg1"/>
          </a:solidFill>
        </p:grpSpPr>
        <p:sp>
          <p:nvSpPr>
            <p:cNvPr id="20" name="Freeform 48"/>
            <p:cNvSpPr>
              <a:spLocks noEditPoints="1"/>
            </p:cNvSpPr>
            <p:nvPr/>
          </p:nvSpPr>
          <p:spPr bwMode="auto">
            <a:xfrm>
              <a:off x="6391275" y="1081088"/>
              <a:ext cx="738188" cy="493713"/>
            </a:xfrm>
            <a:custGeom>
              <a:avLst/>
              <a:gdLst>
                <a:gd name="T0" fmla="*/ 247 w 264"/>
                <a:gd name="T1" fmla="*/ 176 h 176"/>
                <a:gd name="T2" fmla="*/ 16 w 264"/>
                <a:gd name="T3" fmla="*/ 176 h 176"/>
                <a:gd name="T4" fmla="*/ 0 w 264"/>
                <a:gd name="T5" fmla="*/ 160 h 176"/>
                <a:gd name="T6" fmla="*/ 0 w 264"/>
                <a:gd name="T7" fmla="*/ 17 h 176"/>
                <a:gd name="T8" fmla="*/ 16 w 264"/>
                <a:gd name="T9" fmla="*/ 0 h 176"/>
                <a:gd name="T10" fmla="*/ 247 w 264"/>
                <a:gd name="T11" fmla="*/ 0 h 176"/>
                <a:gd name="T12" fmla="*/ 264 w 264"/>
                <a:gd name="T13" fmla="*/ 17 h 176"/>
                <a:gd name="T14" fmla="*/ 264 w 264"/>
                <a:gd name="T15" fmla="*/ 160 h 176"/>
                <a:gd name="T16" fmla="*/ 247 w 264"/>
                <a:gd name="T17" fmla="*/ 176 h 176"/>
                <a:gd name="T18" fmla="*/ 16 w 264"/>
                <a:gd name="T19" fmla="*/ 11 h 176"/>
                <a:gd name="T20" fmla="*/ 11 w 264"/>
                <a:gd name="T21" fmla="*/ 17 h 176"/>
                <a:gd name="T22" fmla="*/ 11 w 264"/>
                <a:gd name="T23" fmla="*/ 160 h 176"/>
                <a:gd name="T24" fmla="*/ 16 w 264"/>
                <a:gd name="T25" fmla="*/ 165 h 176"/>
                <a:gd name="T26" fmla="*/ 247 w 264"/>
                <a:gd name="T27" fmla="*/ 165 h 176"/>
                <a:gd name="T28" fmla="*/ 253 w 264"/>
                <a:gd name="T29" fmla="*/ 160 h 176"/>
                <a:gd name="T30" fmla="*/ 253 w 264"/>
                <a:gd name="T31" fmla="*/ 17 h 176"/>
                <a:gd name="T32" fmla="*/ 247 w 264"/>
                <a:gd name="T33" fmla="*/ 11 h 176"/>
                <a:gd name="T34" fmla="*/ 16 w 264"/>
                <a:gd name="T35" fmla="*/ 1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4" h="176">
                  <a:moveTo>
                    <a:pt x="247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7" y="176"/>
                    <a:pt x="0" y="169"/>
                    <a:pt x="0" y="1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6" y="0"/>
                    <a:pt x="264" y="8"/>
                    <a:pt x="264" y="17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64" y="169"/>
                    <a:pt x="256" y="176"/>
                    <a:pt x="247" y="176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4"/>
                    <a:pt x="11" y="17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1" y="163"/>
                    <a:pt x="13" y="165"/>
                    <a:pt x="16" y="165"/>
                  </a:cubicBezTo>
                  <a:cubicBezTo>
                    <a:pt x="247" y="165"/>
                    <a:pt x="247" y="165"/>
                    <a:pt x="247" y="165"/>
                  </a:cubicBezTo>
                  <a:cubicBezTo>
                    <a:pt x="250" y="165"/>
                    <a:pt x="253" y="163"/>
                    <a:pt x="253" y="160"/>
                  </a:cubicBezTo>
                  <a:cubicBezTo>
                    <a:pt x="253" y="17"/>
                    <a:pt x="253" y="17"/>
                    <a:pt x="253" y="17"/>
                  </a:cubicBezTo>
                  <a:cubicBezTo>
                    <a:pt x="253" y="14"/>
                    <a:pt x="250" y="11"/>
                    <a:pt x="247" y="11"/>
                  </a:cubicBezTo>
                  <a:lnTo>
                    <a:pt x="1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6697663" y="1543050"/>
              <a:ext cx="31750" cy="153988"/>
            </a:xfrm>
            <a:custGeom>
              <a:avLst/>
              <a:gdLst>
                <a:gd name="T0" fmla="*/ 5 w 11"/>
                <a:gd name="T1" fmla="*/ 55 h 55"/>
                <a:gd name="T2" fmla="*/ 0 w 11"/>
                <a:gd name="T3" fmla="*/ 50 h 55"/>
                <a:gd name="T4" fmla="*/ 0 w 11"/>
                <a:gd name="T5" fmla="*/ 6 h 55"/>
                <a:gd name="T6" fmla="*/ 5 w 11"/>
                <a:gd name="T7" fmla="*/ 0 h 55"/>
                <a:gd name="T8" fmla="*/ 11 w 11"/>
                <a:gd name="T9" fmla="*/ 6 h 55"/>
                <a:gd name="T10" fmla="*/ 11 w 11"/>
                <a:gd name="T11" fmla="*/ 50 h 55"/>
                <a:gd name="T12" fmla="*/ 5 w 1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5">
                  <a:moveTo>
                    <a:pt x="5" y="55"/>
                  </a:moveTo>
                  <a:cubicBezTo>
                    <a:pt x="2" y="55"/>
                    <a:pt x="0" y="53"/>
                    <a:pt x="0" y="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3"/>
                    <a:pt x="8" y="55"/>
                    <a:pt x="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50"/>
            <p:cNvSpPr>
              <a:spLocks/>
            </p:cNvSpPr>
            <p:nvPr/>
          </p:nvSpPr>
          <p:spPr bwMode="auto">
            <a:xfrm>
              <a:off x="6791325" y="1543050"/>
              <a:ext cx="30163" cy="153988"/>
            </a:xfrm>
            <a:custGeom>
              <a:avLst/>
              <a:gdLst>
                <a:gd name="T0" fmla="*/ 5 w 11"/>
                <a:gd name="T1" fmla="*/ 55 h 55"/>
                <a:gd name="T2" fmla="*/ 0 w 11"/>
                <a:gd name="T3" fmla="*/ 50 h 55"/>
                <a:gd name="T4" fmla="*/ 0 w 11"/>
                <a:gd name="T5" fmla="*/ 6 h 55"/>
                <a:gd name="T6" fmla="*/ 5 w 11"/>
                <a:gd name="T7" fmla="*/ 0 h 55"/>
                <a:gd name="T8" fmla="*/ 11 w 11"/>
                <a:gd name="T9" fmla="*/ 6 h 55"/>
                <a:gd name="T10" fmla="*/ 11 w 11"/>
                <a:gd name="T11" fmla="*/ 50 h 55"/>
                <a:gd name="T12" fmla="*/ 5 w 1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5">
                  <a:moveTo>
                    <a:pt x="5" y="55"/>
                  </a:moveTo>
                  <a:cubicBezTo>
                    <a:pt x="2" y="55"/>
                    <a:pt x="0" y="53"/>
                    <a:pt x="0" y="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3"/>
                    <a:pt x="8" y="55"/>
                    <a:pt x="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51"/>
            <p:cNvSpPr>
              <a:spLocks/>
            </p:cNvSpPr>
            <p:nvPr/>
          </p:nvSpPr>
          <p:spPr bwMode="auto">
            <a:xfrm>
              <a:off x="6637338" y="1666875"/>
              <a:ext cx="246063" cy="30163"/>
            </a:xfrm>
            <a:custGeom>
              <a:avLst/>
              <a:gdLst>
                <a:gd name="T0" fmla="*/ 82 w 88"/>
                <a:gd name="T1" fmla="*/ 11 h 11"/>
                <a:gd name="T2" fmla="*/ 5 w 88"/>
                <a:gd name="T3" fmla="*/ 11 h 11"/>
                <a:gd name="T4" fmla="*/ 0 w 88"/>
                <a:gd name="T5" fmla="*/ 6 h 11"/>
                <a:gd name="T6" fmla="*/ 5 w 88"/>
                <a:gd name="T7" fmla="*/ 0 h 11"/>
                <a:gd name="T8" fmla="*/ 82 w 88"/>
                <a:gd name="T9" fmla="*/ 0 h 11"/>
                <a:gd name="T10" fmla="*/ 88 w 88"/>
                <a:gd name="T11" fmla="*/ 6 h 11"/>
                <a:gd name="T12" fmla="*/ 82 w 8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1">
                  <a:moveTo>
                    <a:pt x="82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8" y="3"/>
                    <a:pt x="88" y="6"/>
                  </a:cubicBezTo>
                  <a:cubicBezTo>
                    <a:pt x="88" y="9"/>
                    <a:pt x="85" y="11"/>
                    <a:pt x="8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52"/>
            <p:cNvSpPr>
              <a:spLocks/>
            </p:cNvSpPr>
            <p:nvPr/>
          </p:nvSpPr>
          <p:spPr bwMode="auto">
            <a:xfrm>
              <a:off x="6391275" y="1450975"/>
              <a:ext cx="738188" cy="30163"/>
            </a:xfrm>
            <a:custGeom>
              <a:avLst/>
              <a:gdLst>
                <a:gd name="T0" fmla="*/ 258 w 264"/>
                <a:gd name="T1" fmla="*/ 11 h 11"/>
                <a:gd name="T2" fmla="*/ 5 w 264"/>
                <a:gd name="T3" fmla="*/ 11 h 11"/>
                <a:gd name="T4" fmla="*/ 0 w 264"/>
                <a:gd name="T5" fmla="*/ 6 h 11"/>
                <a:gd name="T6" fmla="*/ 5 w 264"/>
                <a:gd name="T7" fmla="*/ 0 h 11"/>
                <a:gd name="T8" fmla="*/ 258 w 264"/>
                <a:gd name="T9" fmla="*/ 0 h 11"/>
                <a:gd name="T10" fmla="*/ 264 w 264"/>
                <a:gd name="T11" fmla="*/ 6 h 11"/>
                <a:gd name="T12" fmla="*/ 258 w 26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1">
                  <a:moveTo>
                    <a:pt x="258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1" y="0"/>
                    <a:pt x="264" y="3"/>
                    <a:pt x="264" y="6"/>
                  </a:cubicBezTo>
                  <a:cubicBezTo>
                    <a:pt x="264" y="9"/>
                    <a:pt x="261" y="11"/>
                    <a:pt x="25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989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811" y="1252503"/>
            <a:ext cx="8960379" cy="5071453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EBSCO Help &amp; Support </a:t>
            </a:r>
            <a:r>
              <a:rPr lang="en-US" dirty="0">
                <a:hlinkClick r:id="rId3"/>
              </a:rPr>
              <a:t>https://connect.ebsco.com</a:t>
            </a:r>
            <a:r>
              <a:rPr lang="en-US" dirty="0"/>
              <a:t> 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413813" y="3036780"/>
            <a:ext cx="5364377" cy="648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INSERT SCREENSHOT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58417-E4B8-4833-AC03-3D266DB2E0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7" r="4972"/>
          <a:stretch/>
        </p:blipFill>
        <p:spPr>
          <a:xfrm>
            <a:off x="2713702" y="1506046"/>
            <a:ext cx="6744929" cy="41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1"/>
          <a:stretch/>
        </p:blipFill>
        <p:spPr>
          <a:xfrm>
            <a:off x="2573" y="3257866"/>
            <a:ext cx="12189427" cy="32681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540660"/>
            <a:ext cx="10363200" cy="647428"/>
          </a:xfrm>
        </p:spPr>
        <p:txBody>
          <a:bodyPr/>
          <a:lstStyle/>
          <a:p>
            <a:r>
              <a:rPr lang="en-US" dirty="0"/>
              <a:t>Thank you! go raibh maith agat!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Richard Crookes MA, MCLIP | Senior Customer Engagement Manager – UK &amp; Ireland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+44 (0) 781 218 7726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rcrookes@ebsco.com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92586" y="4038198"/>
            <a:ext cx="488432" cy="489499"/>
            <a:chOff x="1127125" y="2490788"/>
            <a:chExt cx="727075" cy="728663"/>
          </a:xfrm>
          <a:solidFill>
            <a:schemeClr val="bg1"/>
          </a:solidFill>
        </p:grpSpPr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1309688" y="2673350"/>
              <a:ext cx="363538" cy="363538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1 h 132"/>
                <a:gd name="T12" fmla="*/ 11 w 132"/>
                <a:gd name="T13" fmla="*/ 66 h 132"/>
                <a:gd name="T14" fmla="*/ 66 w 132"/>
                <a:gd name="T15" fmla="*/ 121 h 132"/>
                <a:gd name="T16" fmla="*/ 121 w 132"/>
                <a:gd name="T17" fmla="*/ 66 h 132"/>
                <a:gd name="T18" fmla="*/ 66 w 132"/>
                <a:gd name="T19" fmla="*/ 1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1"/>
                  </a:moveTo>
                  <a:cubicBezTo>
                    <a:pt x="35" y="11"/>
                    <a:pt x="11" y="35"/>
                    <a:pt x="11" y="66"/>
                  </a:cubicBezTo>
                  <a:cubicBezTo>
                    <a:pt x="11" y="96"/>
                    <a:pt x="35" y="121"/>
                    <a:pt x="66" y="121"/>
                  </a:cubicBezTo>
                  <a:cubicBezTo>
                    <a:pt x="96" y="121"/>
                    <a:pt x="121" y="96"/>
                    <a:pt x="121" y="66"/>
                  </a:cubicBezTo>
                  <a:cubicBezTo>
                    <a:pt x="121" y="35"/>
                    <a:pt x="96" y="11"/>
                    <a:pt x="6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"/>
            <p:cNvSpPr>
              <a:spLocks/>
            </p:cNvSpPr>
            <p:nvPr/>
          </p:nvSpPr>
          <p:spPr bwMode="auto">
            <a:xfrm>
              <a:off x="1127125" y="2490788"/>
              <a:ext cx="727075" cy="728663"/>
            </a:xfrm>
            <a:custGeom>
              <a:avLst/>
              <a:gdLst>
                <a:gd name="T0" fmla="*/ 132 w 264"/>
                <a:gd name="T1" fmla="*/ 264 h 264"/>
                <a:gd name="T2" fmla="*/ 38 w 264"/>
                <a:gd name="T3" fmla="*/ 225 h 264"/>
                <a:gd name="T4" fmla="*/ 0 w 264"/>
                <a:gd name="T5" fmla="*/ 132 h 264"/>
                <a:gd name="T6" fmla="*/ 38 w 264"/>
                <a:gd name="T7" fmla="*/ 38 h 264"/>
                <a:gd name="T8" fmla="*/ 132 w 264"/>
                <a:gd name="T9" fmla="*/ 0 h 264"/>
                <a:gd name="T10" fmla="*/ 225 w 264"/>
                <a:gd name="T11" fmla="*/ 38 h 264"/>
                <a:gd name="T12" fmla="*/ 264 w 264"/>
                <a:gd name="T13" fmla="*/ 132 h 264"/>
                <a:gd name="T14" fmla="*/ 264 w 264"/>
                <a:gd name="T15" fmla="*/ 159 h 264"/>
                <a:gd name="T16" fmla="*/ 225 w 264"/>
                <a:gd name="T17" fmla="*/ 198 h 264"/>
                <a:gd name="T18" fmla="*/ 187 w 264"/>
                <a:gd name="T19" fmla="*/ 159 h 264"/>
                <a:gd name="T20" fmla="*/ 187 w 264"/>
                <a:gd name="T21" fmla="*/ 132 h 264"/>
                <a:gd name="T22" fmla="*/ 192 w 264"/>
                <a:gd name="T23" fmla="*/ 126 h 264"/>
                <a:gd name="T24" fmla="*/ 198 w 264"/>
                <a:gd name="T25" fmla="*/ 132 h 264"/>
                <a:gd name="T26" fmla="*/ 198 w 264"/>
                <a:gd name="T27" fmla="*/ 159 h 264"/>
                <a:gd name="T28" fmla="*/ 225 w 264"/>
                <a:gd name="T29" fmla="*/ 187 h 264"/>
                <a:gd name="T30" fmla="*/ 253 w 264"/>
                <a:gd name="T31" fmla="*/ 159 h 264"/>
                <a:gd name="T32" fmla="*/ 253 w 264"/>
                <a:gd name="T33" fmla="*/ 132 h 264"/>
                <a:gd name="T34" fmla="*/ 217 w 264"/>
                <a:gd name="T35" fmla="*/ 46 h 264"/>
                <a:gd name="T36" fmla="*/ 132 w 264"/>
                <a:gd name="T37" fmla="*/ 11 h 264"/>
                <a:gd name="T38" fmla="*/ 46 w 264"/>
                <a:gd name="T39" fmla="*/ 46 h 264"/>
                <a:gd name="T40" fmla="*/ 11 w 264"/>
                <a:gd name="T41" fmla="*/ 132 h 264"/>
                <a:gd name="T42" fmla="*/ 46 w 264"/>
                <a:gd name="T43" fmla="*/ 217 h 264"/>
                <a:gd name="T44" fmla="*/ 132 w 264"/>
                <a:gd name="T45" fmla="*/ 253 h 264"/>
                <a:gd name="T46" fmla="*/ 217 w 264"/>
                <a:gd name="T47" fmla="*/ 217 h 264"/>
                <a:gd name="T48" fmla="*/ 225 w 264"/>
                <a:gd name="T49" fmla="*/ 217 h 264"/>
                <a:gd name="T50" fmla="*/ 225 w 264"/>
                <a:gd name="T51" fmla="*/ 225 h 264"/>
                <a:gd name="T52" fmla="*/ 132 w 264"/>
                <a:gd name="T5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4" h="264">
                  <a:moveTo>
                    <a:pt x="132" y="264"/>
                  </a:moveTo>
                  <a:cubicBezTo>
                    <a:pt x="96" y="264"/>
                    <a:pt x="63" y="250"/>
                    <a:pt x="38" y="225"/>
                  </a:cubicBezTo>
                  <a:cubicBezTo>
                    <a:pt x="13" y="200"/>
                    <a:pt x="0" y="167"/>
                    <a:pt x="0" y="132"/>
                  </a:cubicBezTo>
                  <a:cubicBezTo>
                    <a:pt x="0" y="96"/>
                    <a:pt x="13" y="63"/>
                    <a:pt x="38" y="38"/>
                  </a:cubicBezTo>
                  <a:cubicBezTo>
                    <a:pt x="63" y="13"/>
                    <a:pt x="96" y="0"/>
                    <a:pt x="132" y="0"/>
                  </a:cubicBezTo>
                  <a:cubicBezTo>
                    <a:pt x="167" y="0"/>
                    <a:pt x="200" y="13"/>
                    <a:pt x="225" y="38"/>
                  </a:cubicBezTo>
                  <a:cubicBezTo>
                    <a:pt x="250" y="63"/>
                    <a:pt x="264" y="96"/>
                    <a:pt x="264" y="132"/>
                  </a:cubicBezTo>
                  <a:cubicBezTo>
                    <a:pt x="264" y="159"/>
                    <a:pt x="264" y="159"/>
                    <a:pt x="264" y="159"/>
                  </a:cubicBezTo>
                  <a:cubicBezTo>
                    <a:pt x="264" y="180"/>
                    <a:pt x="246" y="198"/>
                    <a:pt x="225" y="198"/>
                  </a:cubicBezTo>
                  <a:cubicBezTo>
                    <a:pt x="204" y="198"/>
                    <a:pt x="187" y="180"/>
                    <a:pt x="187" y="159"/>
                  </a:cubicBezTo>
                  <a:cubicBezTo>
                    <a:pt x="187" y="132"/>
                    <a:pt x="187" y="132"/>
                    <a:pt x="187" y="132"/>
                  </a:cubicBezTo>
                  <a:cubicBezTo>
                    <a:pt x="187" y="129"/>
                    <a:pt x="189" y="126"/>
                    <a:pt x="192" y="126"/>
                  </a:cubicBezTo>
                  <a:cubicBezTo>
                    <a:pt x="195" y="126"/>
                    <a:pt x="198" y="129"/>
                    <a:pt x="198" y="132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8" y="174"/>
                    <a:pt x="210" y="187"/>
                    <a:pt x="225" y="187"/>
                  </a:cubicBezTo>
                  <a:cubicBezTo>
                    <a:pt x="240" y="187"/>
                    <a:pt x="253" y="174"/>
                    <a:pt x="253" y="159"/>
                  </a:cubicBezTo>
                  <a:cubicBezTo>
                    <a:pt x="253" y="132"/>
                    <a:pt x="253" y="132"/>
                    <a:pt x="253" y="132"/>
                  </a:cubicBezTo>
                  <a:cubicBezTo>
                    <a:pt x="253" y="99"/>
                    <a:pt x="240" y="69"/>
                    <a:pt x="217" y="46"/>
                  </a:cubicBezTo>
                  <a:cubicBezTo>
                    <a:pt x="194" y="23"/>
                    <a:pt x="164" y="11"/>
                    <a:pt x="132" y="11"/>
                  </a:cubicBezTo>
                  <a:cubicBezTo>
                    <a:pt x="99" y="11"/>
                    <a:pt x="69" y="23"/>
                    <a:pt x="46" y="46"/>
                  </a:cubicBezTo>
                  <a:cubicBezTo>
                    <a:pt x="23" y="69"/>
                    <a:pt x="11" y="99"/>
                    <a:pt x="11" y="132"/>
                  </a:cubicBezTo>
                  <a:cubicBezTo>
                    <a:pt x="11" y="164"/>
                    <a:pt x="23" y="194"/>
                    <a:pt x="46" y="217"/>
                  </a:cubicBezTo>
                  <a:cubicBezTo>
                    <a:pt x="69" y="240"/>
                    <a:pt x="99" y="253"/>
                    <a:pt x="132" y="253"/>
                  </a:cubicBezTo>
                  <a:cubicBezTo>
                    <a:pt x="164" y="253"/>
                    <a:pt x="194" y="240"/>
                    <a:pt x="217" y="217"/>
                  </a:cubicBezTo>
                  <a:cubicBezTo>
                    <a:pt x="219" y="215"/>
                    <a:pt x="223" y="215"/>
                    <a:pt x="225" y="217"/>
                  </a:cubicBezTo>
                  <a:cubicBezTo>
                    <a:pt x="227" y="219"/>
                    <a:pt x="227" y="223"/>
                    <a:pt x="225" y="225"/>
                  </a:cubicBezTo>
                  <a:cubicBezTo>
                    <a:pt x="200" y="250"/>
                    <a:pt x="167" y="264"/>
                    <a:pt x="132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Freeform 155"/>
          <p:cNvSpPr>
            <a:spLocks noEditPoints="1"/>
          </p:cNvSpPr>
          <p:nvPr/>
        </p:nvSpPr>
        <p:spPr bwMode="auto">
          <a:xfrm rot="14188079">
            <a:off x="4063090" y="4978513"/>
            <a:ext cx="488433" cy="203691"/>
          </a:xfrm>
          <a:custGeom>
            <a:avLst/>
            <a:gdLst>
              <a:gd name="T0" fmla="*/ 247 w 264"/>
              <a:gd name="T1" fmla="*/ 110 h 110"/>
              <a:gd name="T2" fmla="*/ 203 w 264"/>
              <a:gd name="T3" fmla="*/ 110 h 110"/>
              <a:gd name="T4" fmla="*/ 187 w 264"/>
              <a:gd name="T5" fmla="*/ 94 h 110"/>
              <a:gd name="T6" fmla="*/ 187 w 264"/>
              <a:gd name="T7" fmla="*/ 65 h 110"/>
              <a:gd name="T8" fmla="*/ 182 w 264"/>
              <a:gd name="T9" fmla="*/ 60 h 110"/>
              <a:gd name="T10" fmla="*/ 81 w 264"/>
              <a:gd name="T11" fmla="*/ 60 h 110"/>
              <a:gd name="T12" fmla="*/ 77 w 264"/>
              <a:gd name="T13" fmla="*/ 65 h 110"/>
              <a:gd name="T14" fmla="*/ 77 w 264"/>
              <a:gd name="T15" fmla="*/ 94 h 110"/>
              <a:gd name="T16" fmla="*/ 60 w 264"/>
              <a:gd name="T17" fmla="*/ 110 h 110"/>
              <a:gd name="T18" fmla="*/ 16 w 264"/>
              <a:gd name="T19" fmla="*/ 110 h 110"/>
              <a:gd name="T20" fmla="*/ 0 w 264"/>
              <a:gd name="T21" fmla="*/ 94 h 110"/>
              <a:gd name="T22" fmla="*/ 0 w 264"/>
              <a:gd name="T23" fmla="*/ 72 h 110"/>
              <a:gd name="T24" fmla="*/ 17 w 264"/>
              <a:gd name="T25" fmla="*/ 29 h 110"/>
              <a:gd name="T26" fmla="*/ 68 w 264"/>
              <a:gd name="T27" fmla="*/ 7 h 110"/>
              <a:gd name="T28" fmla="*/ 71 w 264"/>
              <a:gd name="T29" fmla="*/ 7 h 110"/>
              <a:gd name="T30" fmla="*/ 142 w 264"/>
              <a:gd name="T31" fmla="*/ 0 h 110"/>
              <a:gd name="T32" fmla="*/ 221 w 264"/>
              <a:gd name="T33" fmla="*/ 14 h 110"/>
              <a:gd name="T34" fmla="*/ 263 w 264"/>
              <a:gd name="T35" fmla="*/ 60 h 110"/>
              <a:gd name="T36" fmla="*/ 264 w 264"/>
              <a:gd name="T37" fmla="*/ 72 h 110"/>
              <a:gd name="T38" fmla="*/ 264 w 264"/>
              <a:gd name="T39" fmla="*/ 94 h 110"/>
              <a:gd name="T40" fmla="*/ 247 w 264"/>
              <a:gd name="T41" fmla="*/ 110 h 110"/>
              <a:gd name="T42" fmla="*/ 132 w 264"/>
              <a:gd name="T43" fmla="*/ 44 h 110"/>
              <a:gd name="T44" fmla="*/ 184 w 264"/>
              <a:gd name="T45" fmla="*/ 49 h 110"/>
              <a:gd name="T46" fmla="*/ 198 w 264"/>
              <a:gd name="T47" fmla="*/ 65 h 110"/>
              <a:gd name="T48" fmla="*/ 198 w 264"/>
              <a:gd name="T49" fmla="*/ 94 h 110"/>
              <a:gd name="T50" fmla="*/ 203 w 264"/>
              <a:gd name="T51" fmla="*/ 99 h 110"/>
              <a:gd name="T52" fmla="*/ 247 w 264"/>
              <a:gd name="T53" fmla="*/ 99 h 110"/>
              <a:gd name="T54" fmla="*/ 253 w 264"/>
              <a:gd name="T55" fmla="*/ 94 h 110"/>
              <a:gd name="T56" fmla="*/ 253 w 264"/>
              <a:gd name="T57" fmla="*/ 72 h 110"/>
              <a:gd name="T58" fmla="*/ 252 w 264"/>
              <a:gd name="T59" fmla="*/ 62 h 110"/>
              <a:gd name="T60" fmla="*/ 218 w 264"/>
              <a:gd name="T61" fmla="*/ 24 h 110"/>
              <a:gd name="T62" fmla="*/ 141 w 264"/>
              <a:gd name="T63" fmla="*/ 11 h 110"/>
              <a:gd name="T64" fmla="*/ 73 w 264"/>
              <a:gd name="T65" fmla="*/ 17 h 110"/>
              <a:gd name="T66" fmla="*/ 70 w 264"/>
              <a:gd name="T67" fmla="*/ 18 h 110"/>
              <a:gd name="T68" fmla="*/ 25 w 264"/>
              <a:gd name="T69" fmla="*/ 37 h 110"/>
              <a:gd name="T70" fmla="*/ 11 w 264"/>
              <a:gd name="T71" fmla="*/ 72 h 110"/>
              <a:gd name="T72" fmla="*/ 11 w 264"/>
              <a:gd name="T73" fmla="*/ 94 h 110"/>
              <a:gd name="T74" fmla="*/ 16 w 264"/>
              <a:gd name="T75" fmla="*/ 99 h 110"/>
              <a:gd name="T76" fmla="*/ 60 w 264"/>
              <a:gd name="T77" fmla="*/ 99 h 110"/>
              <a:gd name="T78" fmla="*/ 66 w 264"/>
              <a:gd name="T79" fmla="*/ 94 h 110"/>
              <a:gd name="T80" fmla="*/ 66 w 264"/>
              <a:gd name="T81" fmla="*/ 65 h 110"/>
              <a:gd name="T82" fmla="*/ 79 w 264"/>
              <a:gd name="T83" fmla="*/ 49 h 110"/>
              <a:gd name="T84" fmla="*/ 132 w 264"/>
              <a:gd name="T85" fmla="*/ 4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" h="110">
                <a:moveTo>
                  <a:pt x="247" y="110"/>
                </a:moveTo>
                <a:cubicBezTo>
                  <a:pt x="203" y="110"/>
                  <a:pt x="203" y="110"/>
                  <a:pt x="203" y="110"/>
                </a:cubicBezTo>
                <a:cubicBezTo>
                  <a:pt x="194" y="110"/>
                  <a:pt x="187" y="103"/>
                  <a:pt x="187" y="94"/>
                </a:cubicBezTo>
                <a:cubicBezTo>
                  <a:pt x="187" y="65"/>
                  <a:pt x="187" y="65"/>
                  <a:pt x="187" y="65"/>
                </a:cubicBezTo>
                <a:cubicBezTo>
                  <a:pt x="187" y="63"/>
                  <a:pt x="185" y="60"/>
                  <a:pt x="182" y="60"/>
                </a:cubicBezTo>
                <a:cubicBezTo>
                  <a:pt x="149" y="54"/>
                  <a:pt x="115" y="54"/>
                  <a:pt x="81" y="60"/>
                </a:cubicBezTo>
                <a:cubicBezTo>
                  <a:pt x="79" y="60"/>
                  <a:pt x="77" y="63"/>
                  <a:pt x="77" y="65"/>
                </a:cubicBezTo>
                <a:cubicBezTo>
                  <a:pt x="77" y="94"/>
                  <a:pt x="77" y="94"/>
                  <a:pt x="77" y="94"/>
                </a:cubicBezTo>
                <a:cubicBezTo>
                  <a:pt x="77" y="103"/>
                  <a:pt x="69" y="110"/>
                  <a:pt x="60" y="110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7" y="110"/>
                  <a:pt x="0" y="103"/>
                  <a:pt x="0" y="94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56"/>
                  <a:pt x="6" y="40"/>
                  <a:pt x="17" y="29"/>
                </a:cubicBezTo>
                <a:cubicBezTo>
                  <a:pt x="31" y="15"/>
                  <a:pt x="51" y="11"/>
                  <a:pt x="68" y="7"/>
                </a:cubicBezTo>
                <a:cubicBezTo>
                  <a:pt x="71" y="7"/>
                  <a:pt x="71" y="7"/>
                  <a:pt x="71" y="7"/>
                </a:cubicBezTo>
                <a:cubicBezTo>
                  <a:pt x="94" y="2"/>
                  <a:pt x="118" y="0"/>
                  <a:pt x="142" y="0"/>
                </a:cubicBezTo>
                <a:cubicBezTo>
                  <a:pt x="170" y="1"/>
                  <a:pt x="198" y="6"/>
                  <a:pt x="221" y="14"/>
                </a:cubicBezTo>
                <a:cubicBezTo>
                  <a:pt x="242" y="20"/>
                  <a:pt x="258" y="38"/>
                  <a:pt x="263" y="60"/>
                </a:cubicBezTo>
                <a:cubicBezTo>
                  <a:pt x="263" y="64"/>
                  <a:pt x="264" y="68"/>
                  <a:pt x="264" y="72"/>
                </a:cubicBezTo>
                <a:cubicBezTo>
                  <a:pt x="264" y="94"/>
                  <a:pt x="264" y="94"/>
                  <a:pt x="264" y="94"/>
                </a:cubicBezTo>
                <a:cubicBezTo>
                  <a:pt x="264" y="103"/>
                  <a:pt x="256" y="110"/>
                  <a:pt x="247" y="110"/>
                </a:cubicBezTo>
                <a:close/>
                <a:moveTo>
                  <a:pt x="132" y="44"/>
                </a:moveTo>
                <a:cubicBezTo>
                  <a:pt x="149" y="44"/>
                  <a:pt x="167" y="46"/>
                  <a:pt x="184" y="49"/>
                </a:cubicBezTo>
                <a:cubicBezTo>
                  <a:pt x="192" y="50"/>
                  <a:pt x="198" y="57"/>
                  <a:pt x="198" y="65"/>
                </a:cubicBezTo>
                <a:cubicBezTo>
                  <a:pt x="198" y="94"/>
                  <a:pt x="198" y="94"/>
                  <a:pt x="198" y="94"/>
                </a:cubicBezTo>
                <a:cubicBezTo>
                  <a:pt x="198" y="97"/>
                  <a:pt x="200" y="99"/>
                  <a:pt x="203" y="99"/>
                </a:cubicBezTo>
                <a:cubicBezTo>
                  <a:pt x="247" y="99"/>
                  <a:pt x="247" y="99"/>
                  <a:pt x="247" y="99"/>
                </a:cubicBezTo>
                <a:cubicBezTo>
                  <a:pt x="250" y="99"/>
                  <a:pt x="253" y="97"/>
                  <a:pt x="253" y="94"/>
                </a:cubicBezTo>
                <a:cubicBezTo>
                  <a:pt x="253" y="72"/>
                  <a:pt x="253" y="72"/>
                  <a:pt x="253" y="72"/>
                </a:cubicBezTo>
                <a:cubicBezTo>
                  <a:pt x="253" y="68"/>
                  <a:pt x="253" y="65"/>
                  <a:pt x="252" y="62"/>
                </a:cubicBezTo>
                <a:cubicBezTo>
                  <a:pt x="248" y="44"/>
                  <a:pt x="235" y="29"/>
                  <a:pt x="218" y="24"/>
                </a:cubicBezTo>
                <a:cubicBezTo>
                  <a:pt x="196" y="17"/>
                  <a:pt x="168" y="12"/>
                  <a:pt x="141" y="11"/>
                </a:cubicBezTo>
                <a:cubicBezTo>
                  <a:pt x="118" y="11"/>
                  <a:pt x="96" y="13"/>
                  <a:pt x="73" y="17"/>
                </a:cubicBezTo>
                <a:cubicBezTo>
                  <a:pt x="70" y="18"/>
                  <a:pt x="70" y="18"/>
                  <a:pt x="70" y="18"/>
                </a:cubicBezTo>
                <a:cubicBezTo>
                  <a:pt x="54" y="22"/>
                  <a:pt x="37" y="25"/>
                  <a:pt x="25" y="37"/>
                </a:cubicBezTo>
                <a:cubicBezTo>
                  <a:pt x="16" y="46"/>
                  <a:pt x="11" y="59"/>
                  <a:pt x="11" y="72"/>
                </a:cubicBezTo>
                <a:cubicBezTo>
                  <a:pt x="11" y="94"/>
                  <a:pt x="11" y="94"/>
                  <a:pt x="11" y="94"/>
                </a:cubicBezTo>
                <a:cubicBezTo>
                  <a:pt x="11" y="97"/>
                  <a:pt x="13" y="99"/>
                  <a:pt x="16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3" y="99"/>
                  <a:pt x="66" y="97"/>
                  <a:pt x="66" y="94"/>
                </a:cubicBezTo>
                <a:cubicBezTo>
                  <a:pt x="66" y="65"/>
                  <a:pt x="66" y="65"/>
                  <a:pt x="66" y="65"/>
                </a:cubicBezTo>
                <a:cubicBezTo>
                  <a:pt x="66" y="57"/>
                  <a:pt x="71" y="50"/>
                  <a:pt x="79" y="49"/>
                </a:cubicBezTo>
                <a:cubicBezTo>
                  <a:pt x="97" y="46"/>
                  <a:pt x="114" y="44"/>
                  <a:pt x="13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71" y="570076"/>
            <a:ext cx="4650658" cy="56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0"/>
          <a:stretch/>
        </p:blipFill>
        <p:spPr>
          <a:xfrm>
            <a:off x="8824510" y="0"/>
            <a:ext cx="3362343" cy="65260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0502" y="-46700"/>
            <a:ext cx="7115827" cy="3027574"/>
          </a:xfrm>
        </p:spPr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Richard Crookes, MA, MCLIP</a:t>
            </a:r>
            <a:br>
              <a:rPr lang="en-US" sz="2800" dirty="0"/>
            </a:br>
            <a:r>
              <a:rPr lang="en-GB" sz="2800" i="1" dirty="0"/>
              <a:t>Senior Customer Engagement Manager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70737" y="4637275"/>
            <a:ext cx="7114753" cy="1778282"/>
          </a:xfrm>
        </p:spPr>
        <p:txBody>
          <a:bodyPr/>
          <a:lstStyle/>
          <a:p>
            <a:r>
              <a:rPr lang="en-GB" sz="2800" i="1" dirty="0"/>
              <a:t>EBSCO’s mission is to provide evidence-based resources that inform the global healthcare community.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95390" y="1370754"/>
            <a:ext cx="1026242" cy="1052865"/>
            <a:chOff x="9094788" y="3790950"/>
            <a:chExt cx="673100" cy="690562"/>
          </a:xfrm>
          <a:solidFill>
            <a:schemeClr val="bg1"/>
          </a:solidFill>
        </p:grpSpPr>
        <p:sp>
          <p:nvSpPr>
            <p:cNvPr id="9" name="Freeform 115"/>
            <p:cNvSpPr>
              <a:spLocks noEditPoints="1"/>
            </p:cNvSpPr>
            <p:nvPr/>
          </p:nvSpPr>
          <p:spPr bwMode="auto">
            <a:xfrm>
              <a:off x="9513888" y="4232275"/>
              <a:ext cx="254000" cy="249237"/>
            </a:xfrm>
            <a:custGeom>
              <a:avLst/>
              <a:gdLst>
                <a:gd name="T0" fmla="*/ 71 w 92"/>
                <a:gd name="T1" fmla="*/ 90 h 90"/>
                <a:gd name="T2" fmla="*/ 57 w 92"/>
                <a:gd name="T3" fmla="*/ 84 h 90"/>
                <a:gd name="T4" fmla="*/ 8 w 92"/>
                <a:gd name="T5" fmla="*/ 35 h 90"/>
                <a:gd name="T6" fmla="*/ 8 w 92"/>
                <a:gd name="T7" fmla="*/ 8 h 90"/>
                <a:gd name="T8" fmla="*/ 35 w 92"/>
                <a:gd name="T9" fmla="*/ 8 h 90"/>
                <a:gd name="T10" fmla="*/ 84 w 92"/>
                <a:gd name="T11" fmla="*/ 57 h 90"/>
                <a:gd name="T12" fmla="*/ 84 w 92"/>
                <a:gd name="T13" fmla="*/ 84 h 90"/>
                <a:gd name="T14" fmla="*/ 84 w 92"/>
                <a:gd name="T15" fmla="*/ 84 h 90"/>
                <a:gd name="T16" fmla="*/ 71 w 92"/>
                <a:gd name="T17" fmla="*/ 90 h 90"/>
                <a:gd name="T18" fmla="*/ 80 w 92"/>
                <a:gd name="T19" fmla="*/ 80 h 90"/>
                <a:gd name="T20" fmla="*/ 81 w 92"/>
                <a:gd name="T21" fmla="*/ 80 h 90"/>
                <a:gd name="T22" fmla="*/ 80 w 92"/>
                <a:gd name="T23" fmla="*/ 80 h 90"/>
                <a:gd name="T24" fmla="*/ 21 w 92"/>
                <a:gd name="T25" fmla="*/ 13 h 90"/>
                <a:gd name="T26" fmla="*/ 15 w 92"/>
                <a:gd name="T27" fmla="*/ 15 h 90"/>
                <a:gd name="T28" fmla="*/ 15 w 92"/>
                <a:gd name="T29" fmla="*/ 27 h 90"/>
                <a:gd name="T30" fmla="*/ 65 w 92"/>
                <a:gd name="T31" fmla="*/ 76 h 90"/>
                <a:gd name="T32" fmla="*/ 77 w 92"/>
                <a:gd name="T33" fmla="*/ 76 h 90"/>
                <a:gd name="T34" fmla="*/ 77 w 92"/>
                <a:gd name="T35" fmla="*/ 64 h 90"/>
                <a:gd name="T36" fmla="*/ 27 w 92"/>
                <a:gd name="T37" fmla="*/ 15 h 90"/>
                <a:gd name="T38" fmla="*/ 21 w 92"/>
                <a:gd name="T3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90">
                  <a:moveTo>
                    <a:pt x="71" y="90"/>
                  </a:moveTo>
                  <a:cubicBezTo>
                    <a:pt x="65" y="90"/>
                    <a:pt x="61" y="88"/>
                    <a:pt x="57" y="8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0" y="27"/>
                    <a:pt x="0" y="15"/>
                    <a:pt x="8" y="8"/>
                  </a:cubicBezTo>
                  <a:cubicBezTo>
                    <a:pt x="15" y="0"/>
                    <a:pt x="28" y="0"/>
                    <a:pt x="35" y="8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92" y="64"/>
                    <a:pt x="92" y="77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1" y="88"/>
                    <a:pt x="76" y="90"/>
                    <a:pt x="71" y="90"/>
                  </a:cubicBezTo>
                  <a:close/>
                  <a:moveTo>
                    <a:pt x="80" y="80"/>
                  </a:moveTo>
                  <a:cubicBezTo>
                    <a:pt x="81" y="80"/>
                    <a:pt x="81" y="80"/>
                    <a:pt x="81" y="80"/>
                  </a:cubicBezTo>
                  <a:lnTo>
                    <a:pt x="80" y="80"/>
                  </a:lnTo>
                  <a:close/>
                  <a:moveTo>
                    <a:pt x="21" y="13"/>
                  </a:moveTo>
                  <a:cubicBezTo>
                    <a:pt x="19" y="13"/>
                    <a:pt x="17" y="14"/>
                    <a:pt x="15" y="15"/>
                  </a:cubicBezTo>
                  <a:cubicBezTo>
                    <a:pt x="12" y="19"/>
                    <a:pt x="12" y="24"/>
                    <a:pt x="15" y="27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8" y="80"/>
                    <a:pt x="73" y="80"/>
                    <a:pt x="77" y="76"/>
                  </a:cubicBezTo>
                  <a:cubicBezTo>
                    <a:pt x="80" y="73"/>
                    <a:pt x="80" y="68"/>
                    <a:pt x="77" y="6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4"/>
                    <a:pt x="24" y="13"/>
                    <a:pt x="2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16"/>
            <p:cNvSpPr>
              <a:spLocks noEditPoints="1"/>
            </p:cNvSpPr>
            <p:nvPr/>
          </p:nvSpPr>
          <p:spPr bwMode="auto">
            <a:xfrm>
              <a:off x="9094788" y="3790950"/>
              <a:ext cx="476250" cy="477837"/>
            </a:xfrm>
            <a:custGeom>
              <a:avLst/>
              <a:gdLst>
                <a:gd name="T0" fmla="*/ 83 w 173"/>
                <a:gd name="T1" fmla="*/ 173 h 173"/>
                <a:gd name="T2" fmla="*/ 83 w 173"/>
                <a:gd name="T3" fmla="*/ 173 h 173"/>
                <a:gd name="T4" fmla="*/ 24 w 173"/>
                <a:gd name="T5" fmla="*/ 149 h 173"/>
                <a:gd name="T6" fmla="*/ 0 w 173"/>
                <a:gd name="T7" fmla="*/ 90 h 173"/>
                <a:gd name="T8" fmla="*/ 24 w 173"/>
                <a:gd name="T9" fmla="*/ 32 h 173"/>
                <a:gd name="T10" fmla="*/ 141 w 173"/>
                <a:gd name="T11" fmla="*/ 32 h 173"/>
                <a:gd name="T12" fmla="*/ 141 w 173"/>
                <a:gd name="T13" fmla="*/ 32 h 173"/>
                <a:gd name="T14" fmla="*/ 141 w 173"/>
                <a:gd name="T15" fmla="*/ 149 h 173"/>
                <a:gd name="T16" fmla="*/ 83 w 173"/>
                <a:gd name="T17" fmla="*/ 173 h 173"/>
                <a:gd name="T18" fmla="*/ 82 w 173"/>
                <a:gd name="T19" fmla="*/ 19 h 173"/>
                <a:gd name="T20" fmla="*/ 32 w 173"/>
                <a:gd name="T21" fmla="*/ 40 h 173"/>
                <a:gd name="T22" fmla="*/ 11 w 173"/>
                <a:gd name="T23" fmla="*/ 90 h 173"/>
                <a:gd name="T24" fmla="*/ 32 w 173"/>
                <a:gd name="T25" fmla="*/ 141 h 173"/>
                <a:gd name="T26" fmla="*/ 83 w 173"/>
                <a:gd name="T27" fmla="*/ 162 h 173"/>
                <a:gd name="T28" fmla="*/ 83 w 173"/>
                <a:gd name="T29" fmla="*/ 162 h 173"/>
                <a:gd name="T30" fmla="*/ 133 w 173"/>
                <a:gd name="T31" fmla="*/ 141 h 173"/>
                <a:gd name="T32" fmla="*/ 133 w 173"/>
                <a:gd name="T33" fmla="*/ 40 h 173"/>
                <a:gd name="T34" fmla="*/ 133 w 173"/>
                <a:gd name="T35" fmla="*/ 40 h 173"/>
                <a:gd name="T36" fmla="*/ 82 w 173"/>
                <a:gd name="T3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73">
                  <a:moveTo>
                    <a:pt x="83" y="173"/>
                  </a:moveTo>
                  <a:cubicBezTo>
                    <a:pt x="83" y="173"/>
                    <a:pt x="83" y="173"/>
                    <a:pt x="83" y="173"/>
                  </a:cubicBezTo>
                  <a:cubicBezTo>
                    <a:pt x="61" y="173"/>
                    <a:pt x="40" y="164"/>
                    <a:pt x="24" y="149"/>
                  </a:cubicBezTo>
                  <a:cubicBezTo>
                    <a:pt x="9" y="133"/>
                    <a:pt x="0" y="112"/>
                    <a:pt x="0" y="90"/>
                  </a:cubicBezTo>
                  <a:cubicBezTo>
                    <a:pt x="0" y="68"/>
                    <a:pt x="8" y="47"/>
                    <a:pt x="24" y="32"/>
                  </a:cubicBezTo>
                  <a:cubicBezTo>
                    <a:pt x="56" y="0"/>
                    <a:pt x="108" y="0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73" y="64"/>
                    <a:pt x="173" y="117"/>
                    <a:pt x="141" y="149"/>
                  </a:cubicBezTo>
                  <a:cubicBezTo>
                    <a:pt x="126" y="164"/>
                    <a:pt x="105" y="173"/>
                    <a:pt x="83" y="173"/>
                  </a:cubicBezTo>
                  <a:close/>
                  <a:moveTo>
                    <a:pt x="82" y="19"/>
                  </a:moveTo>
                  <a:cubicBezTo>
                    <a:pt x="64" y="19"/>
                    <a:pt x="46" y="26"/>
                    <a:pt x="32" y="40"/>
                  </a:cubicBezTo>
                  <a:cubicBezTo>
                    <a:pt x="18" y="53"/>
                    <a:pt x="11" y="71"/>
                    <a:pt x="11" y="90"/>
                  </a:cubicBezTo>
                  <a:cubicBezTo>
                    <a:pt x="11" y="109"/>
                    <a:pt x="19" y="127"/>
                    <a:pt x="32" y="141"/>
                  </a:cubicBezTo>
                  <a:cubicBezTo>
                    <a:pt x="46" y="154"/>
                    <a:pt x="64" y="162"/>
                    <a:pt x="83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102" y="162"/>
                    <a:pt x="120" y="154"/>
                    <a:pt x="133" y="141"/>
                  </a:cubicBezTo>
                  <a:cubicBezTo>
                    <a:pt x="161" y="113"/>
                    <a:pt x="161" y="68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19" y="26"/>
                    <a:pt x="100" y="19"/>
                    <a:pt x="8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7"/>
            <p:cNvSpPr>
              <a:spLocks/>
            </p:cNvSpPr>
            <p:nvPr/>
          </p:nvSpPr>
          <p:spPr bwMode="auto">
            <a:xfrm>
              <a:off x="9156700" y="3881438"/>
              <a:ext cx="123825" cy="174625"/>
            </a:xfrm>
            <a:custGeom>
              <a:avLst/>
              <a:gdLst>
                <a:gd name="T0" fmla="*/ 6 w 45"/>
                <a:gd name="T1" fmla="*/ 63 h 63"/>
                <a:gd name="T2" fmla="*/ 0 w 45"/>
                <a:gd name="T3" fmla="*/ 57 h 63"/>
                <a:gd name="T4" fmla="*/ 18 w 45"/>
                <a:gd name="T5" fmla="*/ 14 h 63"/>
                <a:gd name="T6" fmla="*/ 37 w 45"/>
                <a:gd name="T7" fmla="*/ 1 h 63"/>
                <a:gd name="T8" fmla="*/ 44 w 45"/>
                <a:gd name="T9" fmla="*/ 4 h 63"/>
                <a:gd name="T10" fmla="*/ 41 w 45"/>
                <a:gd name="T11" fmla="*/ 12 h 63"/>
                <a:gd name="T12" fmla="*/ 25 w 45"/>
                <a:gd name="T13" fmla="*/ 22 h 63"/>
                <a:gd name="T14" fmla="*/ 11 w 45"/>
                <a:gd name="T15" fmla="*/ 57 h 63"/>
                <a:gd name="T16" fmla="*/ 6 w 45"/>
                <a:gd name="T17" fmla="*/ 63 h 63"/>
                <a:gd name="T18" fmla="*/ 6 w 45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63">
                  <a:moveTo>
                    <a:pt x="6" y="63"/>
                  </a:moveTo>
                  <a:cubicBezTo>
                    <a:pt x="3" y="63"/>
                    <a:pt x="0" y="60"/>
                    <a:pt x="0" y="57"/>
                  </a:cubicBezTo>
                  <a:cubicBezTo>
                    <a:pt x="0" y="41"/>
                    <a:pt x="6" y="26"/>
                    <a:pt x="18" y="14"/>
                  </a:cubicBezTo>
                  <a:cubicBezTo>
                    <a:pt x="23" y="9"/>
                    <a:pt x="30" y="4"/>
                    <a:pt x="37" y="1"/>
                  </a:cubicBezTo>
                  <a:cubicBezTo>
                    <a:pt x="40" y="0"/>
                    <a:pt x="43" y="2"/>
                    <a:pt x="44" y="4"/>
                  </a:cubicBezTo>
                  <a:cubicBezTo>
                    <a:pt x="45" y="7"/>
                    <a:pt x="44" y="10"/>
                    <a:pt x="41" y="12"/>
                  </a:cubicBezTo>
                  <a:cubicBezTo>
                    <a:pt x="35" y="14"/>
                    <a:pt x="30" y="18"/>
                    <a:pt x="25" y="22"/>
                  </a:cubicBezTo>
                  <a:cubicBezTo>
                    <a:pt x="16" y="31"/>
                    <a:pt x="11" y="44"/>
                    <a:pt x="11" y="57"/>
                  </a:cubicBezTo>
                  <a:cubicBezTo>
                    <a:pt x="11" y="60"/>
                    <a:pt x="9" y="63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18"/>
            <p:cNvSpPr>
              <a:spLocks/>
            </p:cNvSpPr>
            <p:nvPr/>
          </p:nvSpPr>
          <p:spPr bwMode="auto">
            <a:xfrm>
              <a:off x="9456738" y="4175125"/>
              <a:ext cx="106363" cy="104775"/>
            </a:xfrm>
            <a:custGeom>
              <a:avLst/>
              <a:gdLst>
                <a:gd name="T0" fmla="*/ 33 w 39"/>
                <a:gd name="T1" fmla="*/ 38 h 38"/>
                <a:gd name="T2" fmla="*/ 29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9 h 38"/>
                <a:gd name="T12" fmla="*/ 36 w 39"/>
                <a:gd name="T13" fmla="*/ 36 h 38"/>
                <a:gd name="T14" fmla="*/ 33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3" y="38"/>
                  </a:moveTo>
                  <a:cubicBezTo>
                    <a:pt x="31" y="38"/>
                    <a:pt x="30" y="37"/>
                    <a:pt x="29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31"/>
                    <a:pt x="39" y="34"/>
                    <a:pt x="36" y="36"/>
                  </a:cubicBezTo>
                  <a:cubicBezTo>
                    <a:pt x="35" y="37"/>
                    <a:pt x="34" y="38"/>
                    <a:pt x="3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9763213" y="3037562"/>
            <a:ext cx="1490597" cy="0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1FB8095-FE65-4705-89BC-627BBDA1B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65" y="2253970"/>
            <a:ext cx="1971950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32" y="246999"/>
            <a:ext cx="10515600" cy="102371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32" y="1043505"/>
            <a:ext cx="11847968" cy="5460165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By the end of this session you will be able to:</a:t>
            </a:r>
          </a:p>
          <a:p>
            <a:endParaRPr lang="en-GB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/>
              <a:t>Understand the use of Boolean search operators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Use the available Subject Indexes</a:t>
            </a:r>
          </a:p>
          <a:p>
            <a:pPr marL="0" indent="0">
              <a:buNone/>
            </a:pPr>
            <a:r>
              <a:rPr lang="en-GB" dirty="0"/>
              <a:t>Combine free-text &amp; Subject terms to find articles of interest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Save searches &amp; create search alerts</a:t>
            </a:r>
          </a:p>
          <a:p>
            <a:pPr marL="0" indent="0">
              <a:buNone/>
            </a:pPr>
            <a:r>
              <a:rPr lang="en-GB" dirty="0"/>
              <a:t>Find additional information on EBSCO databases</a:t>
            </a:r>
          </a:p>
        </p:txBody>
      </p:sp>
    </p:spTree>
    <p:extLst>
      <p:ext uri="{BB962C8B-B14F-4D97-AF65-F5344CB8AC3E}">
        <p14:creationId xmlns:p14="http://schemas.microsoft.com/office/powerpoint/2010/main" val="18384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32" y="246999"/>
            <a:ext cx="10515600" cy="1023710"/>
          </a:xfrm>
        </p:spPr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32" y="1043505"/>
            <a:ext cx="11847968" cy="5460165"/>
          </a:xfrm>
        </p:spPr>
        <p:txBody>
          <a:bodyPr/>
          <a:lstStyle/>
          <a:p>
            <a:pPr marL="0" indent="0">
              <a:buNone/>
            </a:pPr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Boolean searching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Subject Indexes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Hands-on exercises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Q&amp;A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EBSCO support</a:t>
            </a:r>
          </a:p>
          <a:p>
            <a:endParaRPr lang="en-GB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99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F09988-7355-448F-A8F4-A0AFD256B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54"/>
          <a:stretch/>
        </p:blipFill>
        <p:spPr>
          <a:xfrm>
            <a:off x="0" y="0"/>
            <a:ext cx="12192000" cy="66691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79B8D7-A529-4DAD-9647-F096ECAEF19F}"/>
              </a:ext>
            </a:extLst>
          </p:cNvPr>
          <p:cNvSpPr/>
          <p:nvPr/>
        </p:nvSpPr>
        <p:spPr>
          <a:xfrm>
            <a:off x="5159734" y="4999382"/>
            <a:ext cx="1628692" cy="158032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656BB02-B824-4AF7-9696-74E90F70BB90}"/>
              </a:ext>
            </a:extLst>
          </p:cNvPr>
          <p:cNvCxnSpPr>
            <a:cxnSpLocks/>
          </p:cNvCxnSpPr>
          <p:nvPr/>
        </p:nvCxnSpPr>
        <p:spPr>
          <a:xfrm flipH="1">
            <a:off x="6964183" y="2693504"/>
            <a:ext cx="2825860" cy="23058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E26C5C-8DCB-4E9A-819B-9A7E45A5B26D}"/>
              </a:ext>
            </a:extLst>
          </p:cNvPr>
          <p:cNvSpPr txBox="1"/>
          <p:nvPr/>
        </p:nvSpPr>
        <p:spPr>
          <a:xfrm>
            <a:off x="9014791" y="1878496"/>
            <a:ext cx="22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 to databases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0E6BF-D8A6-4207-A8D9-C7112C7A30A8}"/>
              </a:ext>
            </a:extLst>
          </p:cNvPr>
          <p:cNvSpPr/>
          <p:nvPr/>
        </p:nvSpPr>
        <p:spPr>
          <a:xfrm>
            <a:off x="8348869" y="623619"/>
            <a:ext cx="3568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https://www.tusla.ie/research/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4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BD277-CF72-4682-BF02-8A36875B4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4F7482-E007-4E17-80F4-6C7DADE9AB48}"/>
              </a:ext>
            </a:extLst>
          </p:cNvPr>
          <p:cNvSpPr txBox="1"/>
          <p:nvPr/>
        </p:nvSpPr>
        <p:spPr>
          <a:xfrm>
            <a:off x="9650896" y="3697357"/>
            <a:ext cx="2246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available databases from the A-Z list, e.g. </a:t>
            </a:r>
            <a:r>
              <a:rPr lang="en-GB" i="1" dirty="0"/>
              <a:t>Academic Search Complete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872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661989"/>
            <a:ext cx="80486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5D2EE9-39A3-4036-AF41-C397EDB3342D}"/>
              </a:ext>
            </a:extLst>
          </p:cNvPr>
          <p:cNvSpPr/>
          <p:nvPr/>
        </p:nvSpPr>
        <p:spPr>
          <a:xfrm>
            <a:off x="6430618" y="3896139"/>
            <a:ext cx="3409122" cy="11231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DBA80-9729-4030-B4F2-12EB37D1A40B}"/>
              </a:ext>
            </a:extLst>
          </p:cNvPr>
          <p:cNvSpPr txBox="1"/>
          <p:nvPr/>
        </p:nvSpPr>
        <p:spPr>
          <a:xfrm>
            <a:off x="9581322" y="661986"/>
            <a:ext cx="2464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Select </a:t>
            </a:r>
            <a:r>
              <a:rPr lang="en-GB" b="1" dirty="0"/>
              <a:t>Log-in</a:t>
            </a:r>
            <a:r>
              <a:rPr lang="en-GB" dirty="0"/>
              <a:t> to access databases using your OpenAthens username and password *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7243A-6AC8-4AE4-85D9-CF194BD39E68}"/>
              </a:ext>
            </a:extLst>
          </p:cNvPr>
          <p:cNvSpPr txBox="1"/>
          <p:nvPr/>
        </p:nvSpPr>
        <p:spPr>
          <a:xfrm>
            <a:off x="179959" y="3767937"/>
            <a:ext cx="225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OpenAthens login? Click </a:t>
            </a:r>
            <a:r>
              <a:rPr lang="en-GB" b="1" dirty="0"/>
              <a:t>Apply for Account</a:t>
            </a:r>
            <a:endParaRPr lang="en-US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B40A3C9-97F4-4159-8974-70604265FB4E}"/>
              </a:ext>
            </a:extLst>
          </p:cNvPr>
          <p:cNvSpPr/>
          <p:nvPr/>
        </p:nvSpPr>
        <p:spPr>
          <a:xfrm>
            <a:off x="1747613" y="4303643"/>
            <a:ext cx="858114" cy="3081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09063FA4-651B-4651-AA75-81C526E29D82}"/>
              </a:ext>
            </a:extLst>
          </p:cNvPr>
          <p:cNvSpPr/>
          <p:nvPr/>
        </p:nvSpPr>
        <p:spPr>
          <a:xfrm rot="10800000">
            <a:off x="10227365" y="2504658"/>
            <a:ext cx="695739" cy="2186609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8E5944-724B-4D49-8282-17745DF1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08C2CE-7737-4351-9100-CB48BAB0B39B}"/>
              </a:ext>
            </a:extLst>
          </p:cNvPr>
          <p:cNvSpPr/>
          <p:nvPr/>
        </p:nvSpPr>
        <p:spPr>
          <a:xfrm>
            <a:off x="1540565" y="1600201"/>
            <a:ext cx="4452731" cy="212697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53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BSCO Health - Body">
  <a:themeElements>
    <a:clrScheme name="EBSCO Health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039298"/>
      </a:accent2>
      <a:accent3>
        <a:srgbClr val="FE4138"/>
      </a:accent3>
      <a:accent4>
        <a:srgbClr val="3E75CF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1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4C21F3B9C61743A01F0D4B3FEB65D0" ma:contentTypeVersion="13" ma:contentTypeDescription="Create a new document." ma:contentTypeScope="" ma:versionID="b012428260cf52ebf5e3516ae1cf6b0f">
  <xsd:schema xmlns:xsd="http://www.w3.org/2001/XMLSchema" xmlns:xs="http://www.w3.org/2001/XMLSchema" xmlns:p="http://schemas.microsoft.com/office/2006/metadata/properties" xmlns:ns3="f86b5bc4-3ae9-4037-a9c5-566b026e1748" xmlns:ns4="3b1cc9f6-1749-4145-b333-1759952b6704" targetNamespace="http://schemas.microsoft.com/office/2006/metadata/properties" ma:root="true" ma:fieldsID="6eccdf11e4ba9d280277b3041ab7f63f" ns3:_="" ns4:_="">
    <xsd:import namespace="f86b5bc4-3ae9-4037-a9c5-566b026e1748"/>
    <xsd:import namespace="3b1cc9f6-1749-4145-b333-1759952b67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b5bc4-3ae9-4037-a9c5-566b026e1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cc9f6-1749-4145-b333-1759952b67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350637-0623-4040-ABD5-546F401CA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6b5bc4-3ae9-4037-a9c5-566b026e1748"/>
    <ds:schemaRef ds:uri="3b1cc9f6-1749-4145-b333-1759952b67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EA313F-4330-4D81-9A81-ECF834E98B4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3b1cc9f6-1749-4145-b333-1759952b6704"/>
    <ds:schemaRef ds:uri="http://schemas.microsoft.com/office/infopath/2007/PartnerControls"/>
    <ds:schemaRef ds:uri="http://schemas.openxmlformats.org/package/2006/metadata/core-properties"/>
    <ds:schemaRef ds:uri="f86b5bc4-3ae9-4037-a9c5-566b026e174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F2D2CC-77D7-47A9-B37D-942B180F03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820</Words>
  <Application>Microsoft Office PowerPoint</Application>
  <PresentationFormat>Widescreen</PresentationFormat>
  <Paragraphs>120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EBSCO Health - Body</vt:lpstr>
      <vt:lpstr>EBSCO 2015</vt:lpstr>
      <vt:lpstr>1_EBSCO General - Body</vt:lpstr>
      <vt:lpstr>PowerPoint Presentation</vt:lpstr>
      <vt:lpstr>Searching EBSCO Databases to Inform Practice - Intermediate</vt:lpstr>
      <vt:lpstr>    Richard Crookes, MA, MCLIP Senior Customer Engagement Manager  </vt:lpstr>
      <vt:lpstr>Objectives</vt:lpstr>
      <vt:lpstr>Key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your search (2): Using Search Options</vt:lpstr>
      <vt:lpstr>Using Boolean (operators) Searches</vt:lpstr>
      <vt:lpstr>Boolean Searching: Using the AND operator (2)</vt:lpstr>
      <vt:lpstr> OR Is usually used to broaden results – and tell the database that ANY search terms may be present in the resulting records – but not in combination e.g. children OR paediatrics OR adolescents.  </vt:lpstr>
      <vt:lpstr>NOT  Use NOT in a search to:  Exclude words from your search and  narrow your search, telling the database to ignore concepts that may be implied by your search terms e.g.:  Ireland, NOT Northern Ireland OR United Kingdom   </vt:lpstr>
      <vt:lpstr>Using Subject Indexes</vt:lpstr>
      <vt:lpstr>Free-text vs subject searching </vt:lpstr>
      <vt:lpstr>Using Personal (MyEBSCOhost) Personal Folders</vt:lpstr>
      <vt:lpstr>Saving your search I</vt:lpstr>
      <vt:lpstr>Saving your search II</vt:lpstr>
      <vt:lpstr>Creating a Search Alert I</vt:lpstr>
      <vt:lpstr>Creating a Search Alert II</vt:lpstr>
      <vt:lpstr>Scenarios</vt:lpstr>
      <vt:lpstr>Hands-On Practice for Intermediate Users</vt:lpstr>
      <vt:lpstr>PowerPoint Presentation</vt:lpstr>
      <vt:lpstr>EBSCO Support Materials</vt:lpstr>
      <vt:lpstr>EBSCO Help &amp; Support https://connect.ebsco.com </vt:lpstr>
      <vt:lpstr>Thank you! go raibh maith agat!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Hobart</dc:creator>
  <cp:lastModifiedBy>Barrett, Bernard</cp:lastModifiedBy>
  <cp:revision>133</cp:revision>
  <dcterms:created xsi:type="dcterms:W3CDTF">2016-05-05T18:22:55Z</dcterms:created>
  <dcterms:modified xsi:type="dcterms:W3CDTF">2020-05-21T12:32:54Z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0x0101006F4C21F3B9C61743A01F0D4B3FEB65D0</vt:lpwstr>
  </property>
  <property fmtid="{D5CDD505-2E9C-101B-9397-08002B2CF9AE}" pid="3" name="NXPowerLiteLastOptimized">
    <vt:lpwstr>1957048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S9.0.1</vt:lpwstr>
  </property>
</Properties>
</file>