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Play"/>
      <p:regular r:id="rId19"/>
      <p:bold r:id="rId20"/>
    </p:embeddedFont>
    <p:embeddedFont>
      <p:font typeface="Montserra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  <p15:guide id="3" pos="564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NHVlraYPFu0SLT5MlOGVJ32Ws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  <p:guide pos="56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bold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lay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412c07a10b9_0_1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412c07a10b9_0_1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g412c07a10b9_0_1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bbe717600_0_5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g3fbbe717600_0_5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bbe717600_0_2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fbbe717600_0_2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bbe717600_0_5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fbbe717600_0_5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g3fbbe717600_0_5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bbe717600_0_3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3fbbe717600_0_3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g3fbbe717600_0_3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bbe717600_0_3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g3fbbe717600_0_3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g3fbbe717600_0_3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bbe717600_0_3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3fbbe717600_0_3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g3fbbe717600_0_3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bbe717600_0_3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fbbe717600_0_3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3fbbe717600_0_3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bbe717600_0_5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fbbe717600_0_5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3fbbe717600_0_5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bbe717600_0_3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g3fbbe717600_0_3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bbe717600_0_3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g3fbbe717600_0_3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bbe717600_0_3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0" name="Google Shape;360;g3fbbe717600_0_3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Slide">
  <p:cSld name="Video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412c07a10b9_0_192"/>
          <p:cNvSpPr/>
          <p:nvPr>
            <p:ph idx="2" type="media"/>
          </p:nvPr>
        </p:nvSpPr>
        <p:spPr>
          <a:xfrm>
            <a:off x="194871" y="207599"/>
            <a:ext cx="11767200" cy="6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Slide" type="obj">
  <p:cSld name="OBJECT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10800025" scaled="0"/>
        </a:gra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412c07a10b9_0_181"/>
          <p:cNvSpPr/>
          <p:nvPr/>
        </p:nvSpPr>
        <p:spPr>
          <a:xfrm>
            <a:off x="0" y="1863306"/>
            <a:ext cx="12192000" cy="450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g412c07a10b9_0_181"/>
          <p:cNvSpPr txBox="1"/>
          <p:nvPr>
            <p:ph idx="1" type="body"/>
          </p:nvPr>
        </p:nvSpPr>
        <p:spPr>
          <a:xfrm>
            <a:off x="838200" y="2057399"/>
            <a:ext cx="10554300" cy="4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g412c07a10b9_0_181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412c07a10b9_0_181"/>
          <p:cNvSpPr/>
          <p:nvPr/>
        </p:nvSpPr>
        <p:spPr>
          <a:xfrm>
            <a:off x="0" y="6492874"/>
            <a:ext cx="12192000" cy="36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g412c07a10b9_0_1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Cover" showMasterSp="0">
  <p:cSld name="Section Cov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g3fbbe717600_0_2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" y="0"/>
            <a:ext cx="12191239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g3fbbe717600_0_238"/>
          <p:cNvCxnSpPr/>
          <p:nvPr/>
        </p:nvCxnSpPr>
        <p:spPr>
          <a:xfrm>
            <a:off x="5663845" y="2948947"/>
            <a:ext cx="864300" cy="0"/>
          </a:xfrm>
          <a:prstGeom prst="straightConnector1">
            <a:avLst/>
          </a:prstGeom>
          <a:noFill/>
          <a:ln cap="flat" cmpd="sng" w="57150">
            <a:solidFill>
              <a:srgbClr val="032E61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6" name="Google Shape;26;g3fbbe717600_0_238"/>
          <p:cNvSpPr txBox="1"/>
          <p:nvPr>
            <p:ph idx="1" type="body"/>
          </p:nvPr>
        </p:nvSpPr>
        <p:spPr>
          <a:xfrm>
            <a:off x="2044955" y="3308511"/>
            <a:ext cx="81021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g3fbbe717600_0_238"/>
          <p:cNvSpPr txBox="1"/>
          <p:nvPr>
            <p:ph idx="2" type="body"/>
          </p:nvPr>
        </p:nvSpPr>
        <p:spPr>
          <a:xfrm>
            <a:off x="5615944" y="2282461"/>
            <a:ext cx="9600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2E61"/>
              </a:buClr>
              <a:buSzPts val="4800"/>
              <a:buFont typeface="Arial"/>
              <a:buNone/>
              <a:defRPr b="1" sz="4800">
                <a:solidFill>
                  <a:srgbClr val="032E6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Slide">
  <p:cSld name="Introduction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g412c07a10b9_0_1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07743" y="2293620"/>
            <a:ext cx="5976514" cy="2270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/Title slide" type="secHead">
  <p:cSld name="SECTION_HEADER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412c07a10b9_0_177"/>
          <p:cNvSpPr txBox="1"/>
          <p:nvPr>
            <p:ph type="title"/>
          </p:nvPr>
        </p:nvSpPr>
        <p:spPr>
          <a:xfrm>
            <a:off x="831850" y="1886857"/>
            <a:ext cx="10515600" cy="19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g412c07a10b9_0_177"/>
          <p:cNvSpPr txBox="1"/>
          <p:nvPr>
            <p:ph idx="1" type="body"/>
          </p:nvPr>
        </p:nvSpPr>
        <p:spPr>
          <a:xfrm>
            <a:off x="831850" y="3851111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2000"/>
              <a:buNone/>
              <a:defRPr sz="2000">
                <a:solidFill>
                  <a:srgbClr val="858586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800"/>
              <a:buNone/>
              <a:defRPr sz="1800">
                <a:solidFill>
                  <a:srgbClr val="858586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9pPr>
          </a:lstStyle>
          <a:p/>
        </p:txBody>
      </p:sp>
      <p:pic>
        <p:nvPicPr>
          <p:cNvPr id="33" name="Google Shape;33;g412c07a10b9_0_1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412c07a10b9_0_187"/>
          <p:cNvSpPr txBox="1"/>
          <p:nvPr>
            <p:ph type="title"/>
          </p:nvPr>
        </p:nvSpPr>
        <p:spPr>
          <a:xfrm>
            <a:off x="838200" y="4772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6" name="Google Shape;36;g412c07a10b9_0_1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Slide">
  <p:cSld name="Picture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412c07a10b9_0_190"/>
          <p:cNvSpPr/>
          <p:nvPr>
            <p:ph idx="2" type="pic"/>
          </p:nvPr>
        </p:nvSpPr>
        <p:spPr>
          <a:xfrm>
            <a:off x="194871" y="209862"/>
            <a:ext cx="11767200" cy="644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g412c07a10b9_0_194"/>
          <p:cNvPicPr preferRelativeResize="0"/>
          <p:nvPr/>
        </p:nvPicPr>
        <p:blipFill rotWithShape="1">
          <a:blip r:embed="rId2">
            <a:alphaModFix amt="29000"/>
          </a:blip>
          <a:srcRect b="0" l="0" r="0" t="0"/>
          <a:stretch/>
        </p:blipFill>
        <p:spPr>
          <a:xfrm>
            <a:off x="0" y="1673"/>
            <a:ext cx="12192001" cy="685465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g412c07a10b9_0_194"/>
          <p:cNvSpPr txBox="1"/>
          <p:nvPr>
            <p:ph type="title"/>
          </p:nvPr>
        </p:nvSpPr>
        <p:spPr>
          <a:xfrm>
            <a:off x="1158240" y="2114648"/>
            <a:ext cx="88674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412c07a10b9_0_194"/>
          <p:cNvSpPr txBox="1"/>
          <p:nvPr>
            <p:ph idx="1" type="body"/>
          </p:nvPr>
        </p:nvSpPr>
        <p:spPr>
          <a:xfrm>
            <a:off x="1158240" y="5035215"/>
            <a:ext cx="88674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3" name="Google Shape;43;g412c07a10b9_0_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y Side slide">
  <p:cSld name="Side by Side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10800025" scaled="0"/>
        </a:gra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412c07a10b9_0_199"/>
          <p:cNvSpPr/>
          <p:nvPr/>
        </p:nvSpPr>
        <p:spPr>
          <a:xfrm>
            <a:off x="0" y="1863306"/>
            <a:ext cx="12192000" cy="450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412c07a10b9_0_199"/>
          <p:cNvSpPr/>
          <p:nvPr/>
        </p:nvSpPr>
        <p:spPr>
          <a:xfrm>
            <a:off x="6262778" y="2021744"/>
            <a:ext cx="5147400" cy="4154700"/>
          </a:xfrm>
          <a:prstGeom prst="roundRect">
            <a:avLst>
              <a:gd fmla="val 6286" name="adj"/>
            </a:avLst>
          </a:pr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412c07a10b9_0_199"/>
          <p:cNvSpPr txBox="1"/>
          <p:nvPr>
            <p:ph idx="1" type="body"/>
          </p:nvPr>
        </p:nvSpPr>
        <p:spPr>
          <a:xfrm>
            <a:off x="6499047" y="2208362"/>
            <a:ext cx="46464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g412c07a10b9_0_199"/>
          <p:cNvSpPr txBox="1"/>
          <p:nvPr>
            <p:ph idx="2" type="body"/>
          </p:nvPr>
        </p:nvSpPr>
        <p:spPr>
          <a:xfrm>
            <a:off x="6499047" y="2961603"/>
            <a:ext cx="4646400" cy="30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g412c07a10b9_0_199"/>
          <p:cNvSpPr/>
          <p:nvPr/>
        </p:nvSpPr>
        <p:spPr>
          <a:xfrm>
            <a:off x="781732" y="2021744"/>
            <a:ext cx="5147400" cy="4154700"/>
          </a:xfrm>
          <a:prstGeom prst="roundRect">
            <a:avLst>
              <a:gd fmla="val 6286" name="adj"/>
            </a:avLst>
          </a:prstGeom>
          <a:solidFill>
            <a:srgbClr val="40BF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412c07a10b9_0_199"/>
          <p:cNvSpPr txBox="1"/>
          <p:nvPr>
            <p:ph idx="3" type="body"/>
          </p:nvPr>
        </p:nvSpPr>
        <p:spPr>
          <a:xfrm>
            <a:off x="1018001" y="2208362"/>
            <a:ext cx="46464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g412c07a10b9_0_199"/>
          <p:cNvSpPr txBox="1"/>
          <p:nvPr>
            <p:ph idx="4" type="body"/>
          </p:nvPr>
        </p:nvSpPr>
        <p:spPr>
          <a:xfrm>
            <a:off x="1018001" y="2961603"/>
            <a:ext cx="4646400" cy="30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g412c07a10b9_0_199"/>
          <p:cNvSpPr/>
          <p:nvPr/>
        </p:nvSpPr>
        <p:spPr>
          <a:xfrm>
            <a:off x="0" y="6492874"/>
            <a:ext cx="12192000" cy="36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412c07a10b9_0_199"/>
          <p:cNvSpPr txBox="1"/>
          <p:nvPr>
            <p:ph type="title"/>
          </p:nvPr>
        </p:nvSpPr>
        <p:spPr>
          <a:xfrm>
            <a:off x="839788" y="365125"/>
            <a:ext cx="6679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4" name="Google Shape;54;g412c07a10b9_0_1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12" scaled="0"/>
        </a:gra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g412c07a10b9_0_2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412c07a10b9_0_210"/>
          <p:cNvSpPr txBox="1"/>
          <p:nvPr>
            <p:ph type="title"/>
          </p:nvPr>
        </p:nvSpPr>
        <p:spPr>
          <a:xfrm>
            <a:off x="831850" y="3415712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Cov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3fbbe717600_0_2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2" y="0"/>
            <a:ext cx="121912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3fbbe717600_0_227"/>
          <p:cNvSpPr txBox="1"/>
          <p:nvPr>
            <p:ph idx="1" type="body"/>
          </p:nvPr>
        </p:nvSpPr>
        <p:spPr>
          <a:xfrm>
            <a:off x="1391477" y="1988840"/>
            <a:ext cx="90249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Arial"/>
              <a:buNone/>
              <a:defRPr b="1" sz="42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g3fbbe717600_0_227"/>
          <p:cNvSpPr txBox="1"/>
          <p:nvPr>
            <p:ph idx="2" type="body"/>
          </p:nvPr>
        </p:nvSpPr>
        <p:spPr>
          <a:xfrm>
            <a:off x="1391260" y="3159777"/>
            <a:ext cx="90249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2249"/>
              </a:buClr>
              <a:buSzPts val="3200"/>
              <a:buFont typeface="Arial"/>
              <a:buNone/>
              <a:defRPr b="1" sz="3200">
                <a:solidFill>
                  <a:srgbClr val="02224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g3fbbe717600_0_227"/>
          <p:cNvSpPr txBox="1"/>
          <p:nvPr>
            <p:ph idx="3" type="body"/>
          </p:nvPr>
        </p:nvSpPr>
        <p:spPr>
          <a:xfrm>
            <a:off x="1391261" y="4604752"/>
            <a:ext cx="66249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sz="2133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g3fbbe717600_0_227"/>
          <p:cNvSpPr txBox="1"/>
          <p:nvPr>
            <p:ph idx="4" type="body"/>
          </p:nvPr>
        </p:nvSpPr>
        <p:spPr>
          <a:xfrm>
            <a:off x="1391260" y="5775041"/>
            <a:ext cx="68661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g3fbbe717600_0_227"/>
          <p:cNvSpPr txBox="1"/>
          <p:nvPr>
            <p:ph idx="5" type="body"/>
          </p:nvPr>
        </p:nvSpPr>
        <p:spPr>
          <a:xfrm>
            <a:off x="1391261" y="4933025"/>
            <a:ext cx="66249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0" sz="1867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65" name="Google Shape;65;g3fbbe717600_0_227"/>
          <p:cNvCxnSpPr/>
          <p:nvPr/>
        </p:nvCxnSpPr>
        <p:spPr>
          <a:xfrm>
            <a:off x="1524000" y="4452723"/>
            <a:ext cx="1787700" cy="0"/>
          </a:xfrm>
          <a:prstGeom prst="straightConnector1">
            <a:avLst/>
          </a:prstGeom>
          <a:noFill/>
          <a:ln cap="flat" cmpd="sng" w="57150">
            <a:solidFill>
              <a:srgbClr val="032E61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bbe717600_0_235"/>
          <p:cNvSpPr txBox="1"/>
          <p:nvPr>
            <p:ph idx="1" type="body"/>
          </p:nvPr>
        </p:nvSpPr>
        <p:spPr>
          <a:xfrm>
            <a:off x="696406" y="1316765"/>
            <a:ext cx="10799100" cy="49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g3fbbe717600_0_235"/>
          <p:cNvSpPr txBox="1"/>
          <p:nvPr>
            <p:ph type="title"/>
          </p:nvPr>
        </p:nvSpPr>
        <p:spPr>
          <a:xfrm>
            <a:off x="1022944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bbe717600_0_243"/>
          <p:cNvSpPr txBox="1"/>
          <p:nvPr>
            <p:ph type="title"/>
          </p:nvPr>
        </p:nvSpPr>
        <p:spPr>
          <a:xfrm>
            <a:off x="1022944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2 Columns)">
  <p:cSld name="Title and Content (2 Columns)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bbe717600_0_245"/>
          <p:cNvSpPr txBox="1"/>
          <p:nvPr>
            <p:ph idx="1" type="body"/>
          </p:nvPr>
        </p:nvSpPr>
        <p:spPr>
          <a:xfrm>
            <a:off x="696407" y="1316766"/>
            <a:ext cx="5298000" cy="48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g3fbbe717600_0_245"/>
          <p:cNvSpPr txBox="1"/>
          <p:nvPr>
            <p:ph idx="2" type="body"/>
          </p:nvPr>
        </p:nvSpPr>
        <p:spPr>
          <a:xfrm>
            <a:off x="6197599" y="1320109"/>
            <a:ext cx="5298000" cy="48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g3fbbe717600_0_245"/>
          <p:cNvSpPr txBox="1"/>
          <p:nvPr>
            <p:ph type="title"/>
          </p:nvPr>
        </p:nvSpPr>
        <p:spPr>
          <a:xfrm>
            <a:off x="1022946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 rotWithShape="1">
          <a:blip r:embed="rId2">
            <a:alphaModFix amt="29000"/>
          </a:blip>
          <a:srcRect b="0" l="0" r="0" t="0"/>
          <a:stretch/>
        </p:blipFill>
        <p:spPr>
          <a:xfrm>
            <a:off x="0" y="1673"/>
            <a:ext cx="12192001" cy="685465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type="title"/>
          </p:nvPr>
        </p:nvSpPr>
        <p:spPr>
          <a:xfrm>
            <a:off x="1158240" y="2114648"/>
            <a:ext cx="8867400" cy="25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1158240" y="5035215"/>
            <a:ext cx="88674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elcome/Title slide" type="secHead">
  <p:cSld name="SECTION_HEADER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/>
          <p:nvPr>
            <p:ph type="title"/>
          </p:nvPr>
        </p:nvSpPr>
        <p:spPr>
          <a:xfrm>
            <a:off x="831850" y="1886857"/>
            <a:ext cx="10515600" cy="193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" type="body"/>
          </p:nvPr>
        </p:nvSpPr>
        <p:spPr>
          <a:xfrm>
            <a:off x="831850" y="3851111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2000"/>
              <a:buNone/>
              <a:defRPr sz="2000">
                <a:solidFill>
                  <a:srgbClr val="858586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800"/>
              <a:buNone/>
              <a:defRPr sz="1800">
                <a:solidFill>
                  <a:srgbClr val="858586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58586"/>
              </a:buClr>
              <a:buSzPts val="1600"/>
              <a:buNone/>
              <a:defRPr sz="1600">
                <a:solidFill>
                  <a:srgbClr val="858586"/>
                </a:solidFill>
              </a:defRPr>
            </a:lvl9pPr>
          </a:lstStyle>
          <a:p/>
        </p:txBody>
      </p:sp>
      <p:pic>
        <p:nvPicPr>
          <p:cNvPr id="89" name="Google Shape;89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Slide">
  <p:cSld name="Video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>
            <p:ph idx="2" type="media"/>
          </p:nvPr>
        </p:nvSpPr>
        <p:spPr>
          <a:xfrm>
            <a:off x="194871" y="207599"/>
            <a:ext cx="11767200" cy="64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Slide" type="obj">
  <p:cSld name="OBJECT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1080000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/>
          <p:nvPr/>
        </p:nvSpPr>
        <p:spPr>
          <a:xfrm>
            <a:off x="0" y="1863306"/>
            <a:ext cx="12192000" cy="450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838200" y="2057399"/>
            <a:ext cx="10554300" cy="40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/>
          <p:nvPr/>
        </p:nvSpPr>
        <p:spPr>
          <a:xfrm>
            <a:off x="0" y="6492874"/>
            <a:ext cx="12192000" cy="36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>
            <p:ph type="title"/>
          </p:nvPr>
        </p:nvSpPr>
        <p:spPr>
          <a:xfrm>
            <a:off x="831850" y="3415712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>
          <a:xfrm>
            <a:off x="838200" y="4772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sing" showMasterSp="0">
  <p:cSld name="Cosing"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bbe717600_0_1280"/>
          <p:cNvSpPr/>
          <p:nvPr/>
        </p:nvSpPr>
        <p:spPr>
          <a:xfrm rot="5400000">
            <a:off x="845870" y="5270470"/>
            <a:ext cx="741600" cy="243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fbbe717600_0_1280"/>
          <p:cNvSpPr/>
          <p:nvPr/>
        </p:nvSpPr>
        <p:spPr>
          <a:xfrm>
            <a:off x="0" y="1706880"/>
            <a:ext cx="782400" cy="20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fbbe717600_0_1280"/>
          <p:cNvSpPr/>
          <p:nvPr/>
        </p:nvSpPr>
        <p:spPr>
          <a:xfrm>
            <a:off x="5003800" y="0"/>
            <a:ext cx="7188956" cy="68580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fbbe717600_0_1280"/>
          <p:cNvSpPr txBox="1"/>
          <p:nvPr>
            <p:ph type="ctrTitle"/>
          </p:nvPr>
        </p:nvSpPr>
        <p:spPr>
          <a:xfrm>
            <a:off x="6331476" y="1153634"/>
            <a:ext cx="5184300" cy="455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b="0" sz="6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3fbbe717600_0_1280"/>
          <p:cNvSpPr/>
          <p:nvPr>
            <p:ph idx="2" type="pic"/>
          </p:nvPr>
        </p:nvSpPr>
        <p:spPr>
          <a:xfrm>
            <a:off x="0" y="0"/>
            <a:ext cx="62568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g3fbbe717600_0_128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3fbbe717600_0_128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g3fbbe717600_0_128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b8e40ba15_0_1041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g3fb8e40ba15_0_1041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g3fb8e40ba15_0_1041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b8e40ba15_0_1292"/>
          <p:cNvSpPr txBox="1"/>
          <p:nvPr>
            <p:ph type="title"/>
          </p:nvPr>
        </p:nvSpPr>
        <p:spPr>
          <a:xfrm>
            <a:off x="1022944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Slide">
  <p:cSld name="Picture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>
            <p:ph idx="2" type="pic"/>
          </p:nvPr>
        </p:nvSpPr>
        <p:spPr>
          <a:xfrm>
            <a:off x="194871" y="209862"/>
            <a:ext cx="11767200" cy="644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Cover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3fb8e40ba15_0_12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2" y="0"/>
            <a:ext cx="121912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3fb8e40ba15_0_1276"/>
          <p:cNvSpPr txBox="1"/>
          <p:nvPr>
            <p:ph idx="1" type="body"/>
          </p:nvPr>
        </p:nvSpPr>
        <p:spPr>
          <a:xfrm>
            <a:off x="1391477" y="1988840"/>
            <a:ext cx="9024900" cy="11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267"/>
              <a:buFont typeface="Arial"/>
              <a:buNone/>
              <a:defRPr b="1" sz="42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g3fb8e40ba15_0_1276"/>
          <p:cNvSpPr txBox="1"/>
          <p:nvPr>
            <p:ph idx="2" type="body"/>
          </p:nvPr>
        </p:nvSpPr>
        <p:spPr>
          <a:xfrm>
            <a:off x="1391260" y="3159777"/>
            <a:ext cx="9024900" cy="8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22249"/>
              </a:buClr>
              <a:buSzPts val="3200"/>
              <a:buFont typeface="Arial"/>
              <a:buNone/>
              <a:defRPr b="1" sz="3200">
                <a:solidFill>
                  <a:srgbClr val="02224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3fb8e40ba15_0_1276"/>
          <p:cNvSpPr txBox="1"/>
          <p:nvPr>
            <p:ph idx="3" type="body"/>
          </p:nvPr>
        </p:nvSpPr>
        <p:spPr>
          <a:xfrm>
            <a:off x="1391261" y="4604752"/>
            <a:ext cx="66249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33"/>
              <a:buFont typeface="Arial"/>
              <a:buNone/>
              <a:defRPr b="1" sz="2133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g3fb8e40ba15_0_1276"/>
          <p:cNvSpPr txBox="1"/>
          <p:nvPr>
            <p:ph idx="4" type="body"/>
          </p:nvPr>
        </p:nvSpPr>
        <p:spPr>
          <a:xfrm>
            <a:off x="1391260" y="5775041"/>
            <a:ext cx="68661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0" sz="16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g3fb8e40ba15_0_1276"/>
          <p:cNvSpPr txBox="1"/>
          <p:nvPr>
            <p:ph idx="5" type="body"/>
          </p:nvPr>
        </p:nvSpPr>
        <p:spPr>
          <a:xfrm>
            <a:off x="1391261" y="4933025"/>
            <a:ext cx="66249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67"/>
              <a:buFont typeface="Arial"/>
              <a:buNone/>
              <a:defRPr b="0" sz="1867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28" name="Google Shape;128;g3fb8e40ba15_0_1276"/>
          <p:cNvCxnSpPr/>
          <p:nvPr/>
        </p:nvCxnSpPr>
        <p:spPr>
          <a:xfrm>
            <a:off x="1524000" y="4452723"/>
            <a:ext cx="1787700" cy="0"/>
          </a:xfrm>
          <a:prstGeom prst="straightConnector1">
            <a:avLst/>
          </a:prstGeom>
          <a:noFill/>
          <a:ln cap="flat" cmpd="sng" w="57150">
            <a:solidFill>
              <a:srgbClr val="032E61"/>
            </a:solidFill>
            <a:prstDash val="solid"/>
            <a:miter lim="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8e40ba15_0_1284"/>
          <p:cNvSpPr txBox="1"/>
          <p:nvPr>
            <p:ph idx="1" type="body"/>
          </p:nvPr>
        </p:nvSpPr>
        <p:spPr>
          <a:xfrm>
            <a:off x="696406" y="1316765"/>
            <a:ext cx="10799100" cy="49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g3fb8e40ba15_0_1284"/>
          <p:cNvSpPr txBox="1"/>
          <p:nvPr>
            <p:ph type="title"/>
          </p:nvPr>
        </p:nvSpPr>
        <p:spPr>
          <a:xfrm>
            <a:off x="1022944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Cover" showMasterSp="0">
  <p:cSld name="Section Cov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3fb8e40ba15_0_12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3" y="0"/>
            <a:ext cx="12191239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g3fb8e40ba15_0_1287"/>
          <p:cNvCxnSpPr/>
          <p:nvPr/>
        </p:nvCxnSpPr>
        <p:spPr>
          <a:xfrm>
            <a:off x="5663845" y="2948947"/>
            <a:ext cx="864300" cy="0"/>
          </a:xfrm>
          <a:prstGeom prst="straightConnector1">
            <a:avLst/>
          </a:prstGeom>
          <a:noFill/>
          <a:ln cap="flat" cmpd="sng" w="57150">
            <a:solidFill>
              <a:srgbClr val="032E6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135" name="Google Shape;135;g3fb8e40ba15_0_1287"/>
          <p:cNvSpPr txBox="1"/>
          <p:nvPr>
            <p:ph idx="1" type="body"/>
          </p:nvPr>
        </p:nvSpPr>
        <p:spPr>
          <a:xfrm>
            <a:off x="2044955" y="3308511"/>
            <a:ext cx="8102100" cy="10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g3fb8e40ba15_0_1287"/>
          <p:cNvSpPr txBox="1"/>
          <p:nvPr>
            <p:ph idx="2" type="body"/>
          </p:nvPr>
        </p:nvSpPr>
        <p:spPr>
          <a:xfrm>
            <a:off x="5615944" y="2282461"/>
            <a:ext cx="960000" cy="6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2E61"/>
              </a:buClr>
              <a:buSzPts val="4800"/>
              <a:buFont typeface="Arial"/>
              <a:buNone/>
              <a:defRPr b="1" sz="4800">
                <a:solidFill>
                  <a:srgbClr val="032E6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33"/>
              <a:buNone/>
              <a:defRPr/>
            </a:lvl2pPr>
            <a:lvl3pPr indent="-228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2 Columns)">
  <p:cSld name="Title and Content (2 Columns)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b8e40ba15_0_1294"/>
          <p:cNvSpPr txBox="1"/>
          <p:nvPr>
            <p:ph idx="1" type="body"/>
          </p:nvPr>
        </p:nvSpPr>
        <p:spPr>
          <a:xfrm>
            <a:off x="696407" y="1316766"/>
            <a:ext cx="5298000" cy="48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g3fb8e40ba15_0_1294"/>
          <p:cNvSpPr txBox="1"/>
          <p:nvPr>
            <p:ph idx="2" type="body"/>
          </p:nvPr>
        </p:nvSpPr>
        <p:spPr>
          <a:xfrm>
            <a:off x="6197599" y="1320109"/>
            <a:ext cx="5298000" cy="48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4046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33673"/>
              </a:buClr>
              <a:buSzPts val="2133"/>
              <a:buFont typeface="Noto Sans Symbols"/>
              <a:buChar char="▪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046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B5B5"/>
              </a:buClr>
              <a:buSzPts val="2133"/>
              <a:buFont typeface="Noto Sans Symbols"/>
              <a:buChar char="⬧"/>
              <a:defRPr b="0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052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9AF02"/>
              </a:buClr>
              <a:buSzPts val="1920"/>
              <a:buFont typeface="Arial"/>
              <a:buChar char="•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4046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Calibri"/>
              <a:buChar char="›"/>
              <a:defRPr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g3fb8e40ba15_0_1294"/>
          <p:cNvSpPr txBox="1"/>
          <p:nvPr>
            <p:ph type="title"/>
          </p:nvPr>
        </p:nvSpPr>
        <p:spPr>
          <a:xfrm>
            <a:off x="1022946" y="164637"/>
            <a:ext cx="104727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2249"/>
              </a:buClr>
              <a:buSzPts val="2667"/>
              <a:buFont typeface="Calibri"/>
              <a:buNone/>
              <a:defRPr b="1" sz="2667">
                <a:solidFill>
                  <a:srgbClr val="02224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b8e40ba15_0_1045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3fb8e40ba15_0_1045"/>
          <p:cNvSpPr txBox="1"/>
          <p:nvPr>
            <p:ph idx="12" type="sldNum"/>
          </p:nvPr>
        </p:nvSpPr>
        <p:spPr>
          <a:xfrm>
            <a:off x="838200" y="6274619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g3fb8e40ba15_0_1045"/>
          <p:cNvSpPr txBox="1"/>
          <p:nvPr>
            <p:ph idx="1" type="body"/>
          </p:nvPr>
        </p:nvSpPr>
        <p:spPr>
          <a:xfrm>
            <a:off x="838200" y="1825625"/>
            <a:ext cx="10515600" cy="43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/>
            </a:lvl1pPr>
            <a:lvl2pPr indent="-3048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indent="-3048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4pPr>
            <a:lvl5pPr indent="-3048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5pPr>
            <a:lvl6pPr indent="-3048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indent="-3048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indent="-3048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indent="-304800" lvl="8" marL="4114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440">
          <p15:clr>
            <a:srgbClr val="FBAE40"/>
          </p15:clr>
        </p15:guide>
        <p15:guide id="2" pos="25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 Slide">
  <p:cSld name="Introduction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5400000" scaled="0"/>
        </a:gra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07743" y="2293620"/>
            <a:ext cx="5976514" cy="2270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de by Side slide">
  <p:cSld name="Side by Side slide">
    <p:bg>
      <p:bgPr>
        <a:gradFill>
          <a:gsLst>
            <a:gs pos="0">
              <a:srgbClr val="00AEEF"/>
            </a:gs>
            <a:gs pos="37000">
              <a:srgbClr val="00B5C8"/>
            </a:gs>
            <a:gs pos="56000">
              <a:srgbClr val="00B6C6"/>
            </a:gs>
            <a:gs pos="95000">
              <a:srgbClr val="40BFB4"/>
            </a:gs>
            <a:gs pos="100000">
              <a:srgbClr val="40BFB4"/>
            </a:gs>
          </a:gsLst>
          <a:lin ang="10800000" scaled="0"/>
        </a:gra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0" y="1863306"/>
            <a:ext cx="12192000" cy="450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6262778" y="2021744"/>
            <a:ext cx="5147400" cy="4154700"/>
          </a:xfrm>
          <a:prstGeom prst="roundRect">
            <a:avLst>
              <a:gd fmla="val 6286" name="adj"/>
            </a:avLst>
          </a:prstGeom>
          <a:solidFill>
            <a:srgbClr val="00AEE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6499047" y="2208362"/>
            <a:ext cx="46464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18"/>
          <p:cNvSpPr txBox="1"/>
          <p:nvPr>
            <p:ph idx="2" type="body"/>
          </p:nvPr>
        </p:nvSpPr>
        <p:spPr>
          <a:xfrm>
            <a:off x="6499047" y="2961603"/>
            <a:ext cx="4646400" cy="30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18"/>
          <p:cNvSpPr/>
          <p:nvPr/>
        </p:nvSpPr>
        <p:spPr>
          <a:xfrm>
            <a:off x="781732" y="2021744"/>
            <a:ext cx="5147400" cy="4154700"/>
          </a:xfrm>
          <a:prstGeom prst="roundRect">
            <a:avLst>
              <a:gd fmla="val 6286" name="adj"/>
            </a:avLst>
          </a:prstGeom>
          <a:solidFill>
            <a:srgbClr val="40BFB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8"/>
          <p:cNvSpPr txBox="1"/>
          <p:nvPr>
            <p:ph idx="3" type="body"/>
          </p:nvPr>
        </p:nvSpPr>
        <p:spPr>
          <a:xfrm>
            <a:off x="1018001" y="2208362"/>
            <a:ext cx="46464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4" name="Google Shape;154;p18"/>
          <p:cNvSpPr txBox="1"/>
          <p:nvPr>
            <p:ph idx="4" type="body"/>
          </p:nvPr>
        </p:nvSpPr>
        <p:spPr>
          <a:xfrm>
            <a:off x="1018001" y="2961603"/>
            <a:ext cx="4646400" cy="30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18"/>
          <p:cNvSpPr/>
          <p:nvPr/>
        </p:nvSpPr>
        <p:spPr>
          <a:xfrm>
            <a:off x="0" y="6492874"/>
            <a:ext cx="12192000" cy="36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8"/>
          <p:cNvSpPr txBox="1"/>
          <p:nvPr>
            <p:ph type="title"/>
          </p:nvPr>
        </p:nvSpPr>
        <p:spPr>
          <a:xfrm>
            <a:off x="839788" y="365125"/>
            <a:ext cx="6679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57" name="Google Shape;157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10396" y="334549"/>
            <a:ext cx="3649753" cy="1386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4-item Lists 4">
  <p:cSld name="Title and 4-item Lists 4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bbe717600_0_1289"/>
          <p:cNvSpPr txBox="1"/>
          <p:nvPr>
            <p:ph type="title"/>
          </p:nvPr>
        </p:nvSpPr>
        <p:spPr>
          <a:xfrm>
            <a:off x="844000" y="886783"/>
            <a:ext cx="10503900" cy="113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3fbbe717600_0_1289"/>
          <p:cNvSpPr txBox="1"/>
          <p:nvPr>
            <p:ph idx="1" type="body"/>
          </p:nvPr>
        </p:nvSpPr>
        <p:spPr>
          <a:xfrm>
            <a:off x="844001" y="2064569"/>
            <a:ext cx="32412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latin typeface="Play"/>
                <a:ea typeface="Play"/>
                <a:cs typeface="Play"/>
                <a:sym typeface="Play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g3fbbe717600_0_1289"/>
          <p:cNvSpPr txBox="1"/>
          <p:nvPr>
            <p:ph idx="2" type="body"/>
          </p:nvPr>
        </p:nvSpPr>
        <p:spPr>
          <a:xfrm>
            <a:off x="844001" y="2966508"/>
            <a:ext cx="3241200" cy="1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g3fbbe717600_0_1289"/>
          <p:cNvSpPr txBox="1"/>
          <p:nvPr>
            <p:ph idx="3" type="body"/>
          </p:nvPr>
        </p:nvSpPr>
        <p:spPr>
          <a:xfrm>
            <a:off x="844000" y="4159453"/>
            <a:ext cx="32412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latin typeface="Play"/>
                <a:ea typeface="Play"/>
                <a:cs typeface="Play"/>
                <a:sym typeface="Play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g3fbbe717600_0_1289"/>
          <p:cNvSpPr txBox="1"/>
          <p:nvPr>
            <p:ph idx="4" type="body"/>
          </p:nvPr>
        </p:nvSpPr>
        <p:spPr>
          <a:xfrm>
            <a:off x="844001" y="5061042"/>
            <a:ext cx="3241200" cy="1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g3fbbe717600_0_1289"/>
          <p:cNvSpPr txBox="1"/>
          <p:nvPr>
            <p:ph idx="5" type="body"/>
          </p:nvPr>
        </p:nvSpPr>
        <p:spPr>
          <a:xfrm>
            <a:off x="4306882" y="2064569"/>
            <a:ext cx="32412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latin typeface="Play"/>
                <a:ea typeface="Play"/>
                <a:cs typeface="Play"/>
                <a:sym typeface="Play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g3fbbe717600_0_1289"/>
          <p:cNvSpPr txBox="1"/>
          <p:nvPr>
            <p:ph idx="6" type="body"/>
          </p:nvPr>
        </p:nvSpPr>
        <p:spPr>
          <a:xfrm>
            <a:off x="4306883" y="2966508"/>
            <a:ext cx="3241200" cy="1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g3fbbe717600_0_1289"/>
          <p:cNvSpPr txBox="1"/>
          <p:nvPr>
            <p:ph idx="7" type="body"/>
          </p:nvPr>
        </p:nvSpPr>
        <p:spPr>
          <a:xfrm>
            <a:off x="4306882" y="4159453"/>
            <a:ext cx="3241200" cy="7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sz="1800">
                <a:latin typeface="Play"/>
                <a:ea typeface="Play"/>
                <a:cs typeface="Play"/>
                <a:sym typeface="Play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g3fbbe717600_0_1289"/>
          <p:cNvSpPr txBox="1"/>
          <p:nvPr>
            <p:ph idx="8" type="body"/>
          </p:nvPr>
        </p:nvSpPr>
        <p:spPr>
          <a:xfrm>
            <a:off x="4306883" y="5061042"/>
            <a:ext cx="3241200" cy="1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g3fbbe717600_0_1289"/>
          <p:cNvSpPr/>
          <p:nvPr>
            <p:ph idx="9" type="pic"/>
          </p:nvPr>
        </p:nvSpPr>
        <p:spPr>
          <a:xfrm>
            <a:off x="8093484" y="2457906"/>
            <a:ext cx="3171900" cy="371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g3fbbe717600_0_1289"/>
          <p:cNvSpPr/>
          <p:nvPr/>
        </p:nvSpPr>
        <p:spPr>
          <a:xfrm>
            <a:off x="0" y="6173664"/>
            <a:ext cx="843639" cy="684784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3fbbe717600_0_1289"/>
          <p:cNvSpPr/>
          <p:nvPr/>
        </p:nvSpPr>
        <p:spPr>
          <a:xfrm>
            <a:off x="2" y="0"/>
            <a:ext cx="12191999" cy="331200"/>
          </a:xfrm>
          <a:custGeom>
            <a:rect b="b" l="l" r="r" t="t"/>
            <a:pathLst>
              <a:path extrusionOk="0" h="331200" w="12191999">
                <a:moveTo>
                  <a:pt x="0" y="0"/>
                </a:moveTo>
                <a:lnTo>
                  <a:pt x="12191999" y="0"/>
                </a:lnTo>
                <a:lnTo>
                  <a:pt x="12191999" y="331200"/>
                </a:lnTo>
                <a:lnTo>
                  <a:pt x="0" y="33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fbbe717600_0_1289"/>
          <p:cNvSpPr/>
          <p:nvPr/>
        </p:nvSpPr>
        <p:spPr>
          <a:xfrm flipH="1" rot="10800000">
            <a:off x="0" y="115"/>
            <a:ext cx="4425434" cy="331085"/>
          </a:xfrm>
          <a:custGeom>
            <a:rect b="b" l="l" r="r" t="t"/>
            <a:pathLst>
              <a:path extrusionOk="0" h="573308" w="5072131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rgbClr val="43B0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3fbbe717600_0_128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g3fbbe717600_0_128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g3fbbe717600_0_128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hoto 16">
  <p:cSld name="Content Photo 16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bbe717600_0_1306"/>
          <p:cNvSpPr txBox="1"/>
          <p:nvPr>
            <p:ph type="title"/>
          </p:nvPr>
        </p:nvSpPr>
        <p:spPr>
          <a:xfrm>
            <a:off x="844000" y="852884"/>
            <a:ext cx="4672500" cy="14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g3fbbe717600_0_1306"/>
          <p:cNvSpPr/>
          <p:nvPr>
            <p:ph idx="2" type="pic"/>
          </p:nvPr>
        </p:nvSpPr>
        <p:spPr>
          <a:xfrm>
            <a:off x="844000" y="2459420"/>
            <a:ext cx="4672500" cy="35457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g3fbbe717600_0_1306"/>
          <p:cNvSpPr txBox="1"/>
          <p:nvPr>
            <p:ph idx="1" type="body"/>
          </p:nvPr>
        </p:nvSpPr>
        <p:spPr>
          <a:xfrm>
            <a:off x="5738648" y="831919"/>
            <a:ext cx="5609400" cy="51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g3fbbe717600_0_1306"/>
          <p:cNvSpPr/>
          <p:nvPr/>
        </p:nvSpPr>
        <p:spPr>
          <a:xfrm flipH="1" rot="10800000">
            <a:off x="0" y="6526915"/>
            <a:ext cx="4425434" cy="331085"/>
          </a:xfrm>
          <a:custGeom>
            <a:rect b="b" l="l" r="r" t="t"/>
            <a:pathLst>
              <a:path extrusionOk="0" h="573308" w="5072131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rgbClr val="43B0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fbbe717600_0_1306"/>
          <p:cNvSpPr/>
          <p:nvPr/>
        </p:nvSpPr>
        <p:spPr>
          <a:xfrm>
            <a:off x="11328000" y="5994000"/>
            <a:ext cx="865271" cy="8636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fbbe717600_0_1306"/>
          <p:cNvSpPr/>
          <p:nvPr/>
        </p:nvSpPr>
        <p:spPr>
          <a:xfrm>
            <a:off x="0" y="0"/>
            <a:ext cx="865271" cy="8636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fbbe717600_0_130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g3fbbe717600_0_130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g3fbbe717600_0_130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6">
  <p:cSld name="Title, Content 6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bbe717600_0_1316"/>
          <p:cNvSpPr txBox="1"/>
          <p:nvPr>
            <p:ph type="title"/>
          </p:nvPr>
        </p:nvSpPr>
        <p:spPr>
          <a:xfrm>
            <a:off x="844000" y="831919"/>
            <a:ext cx="3494400" cy="51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lay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g3fbbe717600_0_1316"/>
          <p:cNvSpPr txBox="1"/>
          <p:nvPr>
            <p:ph idx="1" type="body"/>
          </p:nvPr>
        </p:nvSpPr>
        <p:spPr>
          <a:xfrm>
            <a:off x="4504268" y="831918"/>
            <a:ext cx="6843600" cy="51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g3fbbe717600_0_1316"/>
          <p:cNvSpPr/>
          <p:nvPr/>
        </p:nvSpPr>
        <p:spPr>
          <a:xfrm>
            <a:off x="11328000" y="5994000"/>
            <a:ext cx="865271" cy="8636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fbbe717600_0_1316"/>
          <p:cNvSpPr/>
          <p:nvPr/>
        </p:nvSpPr>
        <p:spPr>
          <a:xfrm>
            <a:off x="0" y="0"/>
            <a:ext cx="865271" cy="8636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fbbe717600_0_13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g3fbbe717600_0_13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g3fbbe717600_0_13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Photo 2">
  <p:cSld name="Title Photo 2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bbe717600_0_1324"/>
          <p:cNvSpPr/>
          <p:nvPr/>
        </p:nvSpPr>
        <p:spPr>
          <a:xfrm>
            <a:off x="3873559" y="1"/>
            <a:ext cx="8321018" cy="4029456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fbbe717600_0_1324"/>
          <p:cNvSpPr txBox="1"/>
          <p:nvPr>
            <p:ph type="ctrTitle"/>
          </p:nvPr>
        </p:nvSpPr>
        <p:spPr>
          <a:xfrm>
            <a:off x="5059658" y="285071"/>
            <a:ext cx="6471000" cy="36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  <a:defRPr b="0"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3fbbe717600_0_1324"/>
          <p:cNvSpPr txBox="1"/>
          <p:nvPr>
            <p:ph idx="1" type="subTitle"/>
          </p:nvPr>
        </p:nvSpPr>
        <p:spPr>
          <a:xfrm>
            <a:off x="5059658" y="4226560"/>
            <a:ext cx="6471000" cy="14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descr="One tall building modern style black and white." id="197" name="Google Shape;197;g3fbbe717600_0_1324"/>
          <p:cNvSpPr/>
          <p:nvPr>
            <p:ph idx="2" type="pic"/>
          </p:nvPr>
        </p:nvSpPr>
        <p:spPr>
          <a:xfrm>
            <a:off x="0" y="2"/>
            <a:ext cx="46713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g3fbbe717600_0_1324"/>
          <p:cNvSpPr txBox="1"/>
          <p:nvPr>
            <p:ph idx="3" type="body"/>
          </p:nvPr>
        </p:nvSpPr>
        <p:spPr>
          <a:xfrm>
            <a:off x="5059658" y="6089333"/>
            <a:ext cx="21162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g3fbbe717600_0_1324"/>
          <p:cNvSpPr/>
          <p:nvPr/>
        </p:nvSpPr>
        <p:spPr>
          <a:xfrm rot="5400000">
            <a:off x="845870" y="5270470"/>
            <a:ext cx="741600" cy="2433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fbbe717600_0_1324"/>
          <p:cNvSpPr/>
          <p:nvPr/>
        </p:nvSpPr>
        <p:spPr>
          <a:xfrm>
            <a:off x="0" y="1706880"/>
            <a:ext cx="782400" cy="20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fbbe717600_0_13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g3fbbe717600_0_13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g3fbbe717600_0_13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Photo 9">
  <p:cSld name="Content Photo 9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bbe717600_0_1335"/>
          <p:cNvSpPr txBox="1"/>
          <p:nvPr>
            <p:ph type="title"/>
          </p:nvPr>
        </p:nvSpPr>
        <p:spPr>
          <a:xfrm>
            <a:off x="7946432" y="831918"/>
            <a:ext cx="3401700" cy="1527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g3fbbe717600_0_1335"/>
          <p:cNvSpPr txBox="1"/>
          <p:nvPr>
            <p:ph idx="1" type="body"/>
          </p:nvPr>
        </p:nvSpPr>
        <p:spPr>
          <a:xfrm>
            <a:off x="7946432" y="2539814"/>
            <a:ext cx="3401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g3fbbe717600_0_1335"/>
          <p:cNvSpPr/>
          <p:nvPr>
            <p:ph idx="2" type="pic"/>
          </p:nvPr>
        </p:nvSpPr>
        <p:spPr>
          <a:xfrm>
            <a:off x="844000" y="831918"/>
            <a:ext cx="6740100" cy="51942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g3fbbe717600_0_1335"/>
          <p:cNvSpPr/>
          <p:nvPr/>
        </p:nvSpPr>
        <p:spPr>
          <a:xfrm>
            <a:off x="1" y="6526801"/>
            <a:ext cx="12185795" cy="331085"/>
          </a:xfrm>
          <a:custGeom>
            <a:rect b="b" l="l" r="r" t="t"/>
            <a:pathLst>
              <a:path extrusionOk="0" h="573308" w="5072131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fbbe717600_0_1335"/>
          <p:cNvSpPr/>
          <p:nvPr/>
        </p:nvSpPr>
        <p:spPr>
          <a:xfrm flipH="1" rot="10800000">
            <a:off x="7768799" y="6526915"/>
            <a:ext cx="4425434" cy="331085"/>
          </a:xfrm>
          <a:custGeom>
            <a:rect b="b" l="l" r="r" t="t"/>
            <a:pathLst>
              <a:path extrusionOk="0" h="573308" w="5072131">
                <a:moveTo>
                  <a:pt x="0" y="0"/>
                </a:moveTo>
                <a:lnTo>
                  <a:pt x="5072131" y="0"/>
                </a:lnTo>
                <a:lnTo>
                  <a:pt x="5072131" y="573308"/>
                </a:lnTo>
                <a:lnTo>
                  <a:pt x="0" y="573308"/>
                </a:lnTo>
                <a:close/>
              </a:path>
            </a:pathLst>
          </a:custGeom>
          <a:solidFill>
            <a:srgbClr val="43B0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fbbe717600_0_1335"/>
          <p:cNvSpPr/>
          <p:nvPr/>
        </p:nvSpPr>
        <p:spPr>
          <a:xfrm>
            <a:off x="0" y="0"/>
            <a:ext cx="865271" cy="863600"/>
          </a:xfrm>
          <a:custGeom>
            <a:rect b="b" l="l" r="r" t="t"/>
            <a:pathLst>
              <a:path extrusionOk="0" h="812800" w="2884235">
                <a:moveTo>
                  <a:pt x="0" y="0"/>
                </a:moveTo>
                <a:lnTo>
                  <a:pt x="2884235" y="0"/>
                </a:lnTo>
                <a:lnTo>
                  <a:pt x="2884235" y="812800"/>
                </a:lnTo>
                <a:lnTo>
                  <a:pt x="0" y="812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fbbe717600_0_133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g3fbbe717600_0_133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g3fbbe717600_0_133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23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3.xml"/><Relationship Id="rId6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412c07a10b9_0_16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412c07a10b9_0_16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412c07a10b9_0_16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412c07a10b9_0_16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412c07a10b9_0_16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58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76">
          <p15:clr>
            <a:srgbClr val="E46962"/>
          </p15:clr>
        </p15:guide>
        <p15:guide id="2" orient="horz" pos="576">
          <p15:clr>
            <a:srgbClr val="E46962"/>
          </p15:clr>
        </p15:guide>
        <p15:guide id="3" orient="horz" pos="3744">
          <p15:clr>
            <a:srgbClr val="E46962"/>
          </p15:clr>
        </p15:guide>
        <p15:guide id="4" pos="7104">
          <p15:clr>
            <a:srgbClr val="E46962"/>
          </p15:clr>
        </p15:guide>
        <p15:guide id="5" orient="horz" pos="1440">
          <p15:clr>
            <a:srgbClr val="E46962"/>
          </p15:clr>
        </p15:guide>
        <p15:guide id="6" orient="horz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412c07a10b9_0_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1950" y="1850674"/>
            <a:ext cx="8308098" cy="3156649"/>
          </a:xfrm>
          <a:prstGeom prst="rect">
            <a:avLst/>
          </a:prstGeom>
          <a:noFill/>
          <a:ln>
            <a:noFill/>
          </a:ln>
          <a:effectLst>
            <a:outerShdw blurRad="50800" rotWithShape="0" algn="ctr" dir="5400000" dist="50800">
              <a:srgbClr val="000000">
                <a:alpha val="7059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bbe717600_0_515"/>
          <p:cNvSpPr txBox="1"/>
          <p:nvPr>
            <p:ph type="title"/>
          </p:nvPr>
        </p:nvSpPr>
        <p:spPr>
          <a:xfrm>
            <a:off x="914400" y="2443950"/>
            <a:ext cx="92058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Arial"/>
              <a:buNone/>
            </a:pPr>
            <a:r>
              <a:rPr b="1" lang="en-US" sz="5000"/>
              <a:t>What do we know about </a:t>
            </a:r>
            <a:br>
              <a:rPr b="1" lang="en-US" sz="5000"/>
            </a:br>
            <a:r>
              <a:rPr b="1" lang="en-US" sz="5000"/>
              <a:t>school absence in Ireland?</a:t>
            </a:r>
            <a:endParaRPr b="1" sz="4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800">
                <a:highlight>
                  <a:schemeClr val="accent4"/>
                </a:highlight>
              </a:rPr>
              <a:t> Emer Smyth, Anna Moya, Merike Darmody, ESRI</a:t>
            </a:r>
            <a:r>
              <a:rPr lang="en-US" sz="2800">
                <a:solidFill>
                  <a:schemeClr val="accent4"/>
                </a:solidFill>
                <a:highlight>
                  <a:schemeClr val="accent4"/>
                </a:highlight>
              </a:rPr>
              <a:t>.</a:t>
            </a:r>
            <a:endParaRPr b="1" sz="5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bbe717600_0_260"/>
          <p:cNvSpPr txBox="1"/>
          <p:nvPr/>
        </p:nvSpPr>
        <p:spPr>
          <a:xfrm>
            <a:off x="925610" y="2286010"/>
            <a:ext cx="8001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b="1" i="0" sz="2400" u="none" cap="none" strike="noStrik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g3fbbe717600_0_260"/>
          <p:cNvSpPr txBox="1"/>
          <p:nvPr/>
        </p:nvSpPr>
        <p:spPr>
          <a:xfrm>
            <a:off x="1906477" y="2286010"/>
            <a:ext cx="54666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3451"/>
                </a:solidFill>
                <a:latin typeface="Montserrat"/>
                <a:ea typeface="Montserrat"/>
                <a:cs typeface="Montserrat"/>
                <a:sym typeface="Montserrat"/>
              </a:rPr>
              <a:t>Patterns of school absence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g3fbbe717600_0_260"/>
          <p:cNvSpPr txBox="1"/>
          <p:nvPr/>
        </p:nvSpPr>
        <p:spPr>
          <a:xfrm>
            <a:off x="914408" y="4091828"/>
            <a:ext cx="8001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b="1" i="0" sz="2400" u="none" cap="none" strike="noStrik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g3fbbe717600_0_260"/>
          <p:cNvSpPr txBox="1"/>
          <p:nvPr/>
        </p:nvSpPr>
        <p:spPr>
          <a:xfrm>
            <a:off x="1895274" y="4091828"/>
            <a:ext cx="6637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3451"/>
                </a:solidFill>
                <a:latin typeface="Montserrat"/>
                <a:ea typeface="Montserrat"/>
                <a:cs typeface="Montserrat"/>
                <a:sym typeface="Montserrat"/>
              </a:rPr>
              <a:t>Consequences of school absence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g3fbbe717600_0_260"/>
          <p:cNvSpPr txBox="1"/>
          <p:nvPr/>
        </p:nvSpPr>
        <p:spPr>
          <a:xfrm>
            <a:off x="914408" y="5058494"/>
            <a:ext cx="8001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 b="1" i="0" sz="2400" u="none" cap="none" strike="noStrik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g3fbbe717600_0_260"/>
          <p:cNvSpPr txBox="1"/>
          <p:nvPr/>
        </p:nvSpPr>
        <p:spPr>
          <a:xfrm>
            <a:off x="1895274" y="5058494"/>
            <a:ext cx="6637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3451"/>
                </a:solidFill>
                <a:latin typeface="Montserrat"/>
                <a:ea typeface="Montserrat"/>
                <a:cs typeface="Montserrat"/>
                <a:sym typeface="Montserrat"/>
              </a:rPr>
              <a:t>Conclusions and policy implications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g3fbbe717600_0_260"/>
          <p:cNvSpPr/>
          <p:nvPr/>
        </p:nvSpPr>
        <p:spPr>
          <a:xfrm>
            <a:off x="8595549" y="4491551"/>
            <a:ext cx="3886826" cy="2746629"/>
          </a:xfrm>
          <a:custGeom>
            <a:rect b="b" l="l" r="r" t="t"/>
            <a:pathLst>
              <a:path extrusionOk="0" h="4114800" w="5822961">
                <a:moveTo>
                  <a:pt x="0" y="0"/>
                </a:moveTo>
                <a:lnTo>
                  <a:pt x="5822961" y="0"/>
                </a:lnTo>
                <a:lnTo>
                  <a:pt x="58229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fbbe717600_0_260"/>
          <p:cNvSpPr txBox="1"/>
          <p:nvPr/>
        </p:nvSpPr>
        <p:spPr>
          <a:xfrm>
            <a:off x="925610" y="3203733"/>
            <a:ext cx="8001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b="1" i="0" sz="2400" u="none" cap="none" strike="noStrik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g3fbbe717600_0_260"/>
          <p:cNvSpPr txBox="1"/>
          <p:nvPr/>
        </p:nvSpPr>
        <p:spPr>
          <a:xfrm>
            <a:off x="1906477" y="3203733"/>
            <a:ext cx="54666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23451"/>
                </a:solidFill>
                <a:latin typeface="Montserrat"/>
                <a:ea typeface="Montserrat"/>
                <a:cs typeface="Montserrat"/>
                <a:sym typeface="Montserrat"/>
              </a:rPr>
              <a:t>Drivers of absence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g3fbbe717600_0_260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Outline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bbe717600_0_524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Introduction</a:t>
            </a:r>
            <a:endParaRPr/>
          </a:p>
        </p:txBody>
      </p:sp>
      <p:grpSp>
        <p:nvGrpSpPr>
          <p:cNvPr id="245" name="Google Shape;245;g3fbbe717600_0_524"/>
          <p:cNvGrpSpPr/>
          <p:nvPr/>
        </p:nvGrpSpPr>
        <p:grpSpPr>
          <a:xfrm>
            <a:off x="914400" y="2286000"/>
            <a:ext cx="10363200" cy="863100"/>
            <a:chOff x="914400" y="2286000"/>
            <a:chExt cx="10363200" cy="863100"/>
          </a:xfrm>
        </p:grpSpPr>
        <p:sp>
          <p:nvSpPr>
            <p:cNvPr id="246" name="Google Shape;246;g3fbbe717600_0_524"/>
            <p:cNvSpPr/>
            <p:nvPr/>
          </p:nvSpPr>
          <p:spPr>
            <a:xfrm>
              <a:off x="914400" y="2286000"/>
              <a:ext cx="10363200" cy="8631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g3fbbe717600_0_524"/>
            <p:cNvSpPr/>
            <p:nvPr/>
          </p:nvSpPr>
          <p:spPr>
            <a:xfrm>
              <a:off x="1175536" y="2480236"/>
              <a:ext cx="474900" cy="4749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3fbbe717600_0_524"/>
            <p:cNvSpPr txBox="1"/>
            <p:nvPr/>
          </p:nvSpPr>
          <p:spPr>
            <a:xfrm>
              <a:off x="1911475" y="2286000"/>
              <a:ext cx="8853300" cy="8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350" lIns="91350" spcFirstLastPara="1" rIns="91350" wrap="square" tIns="91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On-going research programme between TESS and 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ESRI, using evidence to inform policy and practice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49" name="Google Shape;249;g3fbbe717600_0_524"/>
          <p:cNvGrpSpPr/>
          <p:nvPr/>
        </p:nvGrpSpPr>
        <p:grpSpPr>
          <a:xfrm>
            <a:off x="914400" y="3217513"/>
            <a:ext cx="10363200" cy="863134"/>
            <a:chOff x="914400" y="3217513"/>
            <a:chExt cx="10363200" cy="863134"/>
          </a:xfrm>
        </p:grpSpPr>
        <p:sp>
          <p:nvSpPr>
            <p:cNvPr id="250" name="Google Shape;250;g3fbbe717600_0_524"/>
            <p:cNvSpPr/>
            <p:nvPr/>
          </p:nvSpPr>
          <p:spPr>
            <a:xfrm>
              <a:off x="914400" y="3217547"/>
              <a:ext cx="10363200" cy="8631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g3fbbe717600_0_524"/>
            <p:cNvSpPr/>
            <p:nvPr/>
          </p:nvSpPr>
          <p:spPr>
            <a:xfrm>
              <a:off x="1175536" y="3411708"/>
              <a:ext cx="474900" cy="4749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g3fbbe717600_0_524"/>
            <p:cNvSpPr txBox="1"/>
            <p:nvPr/>
          </p:nvSpPr>
          <p:spPr>
            <a:xfrm>
              <a:off x="1911475" y="3217513"/>
              <a:ext cx="9035400" cy="8631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91350" lIns="91350" spcFirstLastPara="1" rIns="91350" wrap="square" tIns="91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Use TESS administrative data to explore patterns 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of absence across schools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53" name="Google Shape;253;g3fbbe717600_0_524"/>
          <p:cNvGrpSpPr/>
          <p:nvPr/>
        </p:nvGrpSpPr>
        <p:grpSpPr>
          <a:xfrm>
            <a:off x="914400" y="4148949"/>
            <a:ext cx="10363200" cy="1158301"/>
            <a:chOff x="914400" y="4148949"/>
            <a:chExt cx="10363200" cy="1158301"/>
          </a:xfrm>
        </p:grpSpPr>
        <p:sp>
          <p:nvSpPr>
            <p:cNvPr id="254" name="Google Shape;254;g3fbbe717600_0_524"/>
            <p:cNvSpPr/>
            <p:nvPr/>
          </p:nvSpPr>
          <p:spPr>
            <a:xfrm>
              <a:off x="914400" y="4148949"/>
              <a:ext cx="10363200" cy="8631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3fbbe717600_0_524"/>
            <p:cNvSpPr/>
            <p:nvPr/>
          </p:nvSpPr>
          <p:spPr>
            <a:xfrm>
              <a:off x="1175536" y="4343179"/>
              <a:ext cx="474900" cy="474900"/>
            </a:xfrm>
            <a:prstGeom prst="rect">
              <a:avLst/>
            </a:prstGeom>
            <a:noFill/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g3fbbe717600_0_524"/>
            <p:cNvSpPr/>
            <p:nvPr/>
          </p:nvSpPr>
          <p:spPr>
            <a:xfrm>
              <a:off x="1911475" y="4444150"/>
              <a:ext cx="8892300" cy="8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g3fbbe717600_0_524"/>
            <p:cNvSpPr txBox="1"/>
            <p:nvPr/>
          </p:nvSpPr>
          <p:spPr>
            <a:xfrm>
              <a:off x="1911475" y="4149025"/>
              <a:ext cx="9035400" cy="8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350" lIns="91350" spcFirstLastPara="1" rIns="91350" wrap="square" tIns="91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Draw on Growing Up in Ireland data to look at the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causes and consequences of school absence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58" name="Google Shape;258;g3fbbe717600_0_524"/>
          <p:cNvGrpSpPr/>
          <p:nvPr/>
        </p:nvGrpSpPr>
        <p:grpSpPr>
          <a:xfrm>
            <a:off x="914400" y="5080350"/>
            <a:ext cx="10363200" cy="863400"/>
            <a:chOff x="914400" y="5080350"/>
            <a:chExt cx="10363200" cy="863400"/>
          </a:xfrm>
        </p:grpSpPr>
        <p:sp>
          <p:nvSpPr>
            <p:cNvPr id="259" name="Google Shape;259;g3fbbe717600_0_524"/>
            <p:cNvSpPr/>
            <p:nvPr/>
          </p:nvSpPr>
          <p:spPr>
            <a:xfrm>
              <a:off x="914400" y="5080350"/>
              <a:ext cx="10363200" cy="8634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g3fbbe717600_0_524"/>
            <p:cNvSpPr/>
            <p:nvPr/>
          </p:nvSpPr>
          <p:spPr>
            <a:xfrm>
              <a:off x="1175536" y="5274650"/>
              <a:ext cx="474900" cy="4749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g3fbbe717600_0_524"/>
            <p:cNvSpPr/>
            <p:nvPr/>
          </p:nvSpPr>
          <p:spPr>
            <a:xfrm>
              <a:off x="1911475" y="5080350"/>
              <a:ext cx="8177400" cy="8634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g3fbbe717600_0_524"/>
            <p:cNvSpPr txBox="1"/>
            <p:nvPr/>
          </p:nvSpPr>
          <p:spPr>
            <a:xfrm>
              <a:off x="1911475" y="5080500"/>
              <a:ext cx="8573700" cy="8631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91350" lIns="91350" spcFirstLastPara="1" rIns="91350" wrap="square" tIns="913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Evaluation of the ANSEO programme with schools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bbe717600_0_301"/>
          <p:cNvSpPr txBox="1"/>
          <p:nvPr/>
        </p:nvSpPr>
        <p:spPr>
          <a:xfrm>
            <a:off x="802188" y="1487640"/>
            <a:ext cx="1082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54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234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3fbbe717600_0_301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g3fbbe717600_0_3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2091918"/>
            <a:ext cx="51075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fbbe717600_0_3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41488" y="2091918"/>
            <a:ext cx="47361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fbbe717600_0_301"/>
          <p:cNvSpPr txBox="1"/>
          <p:nvPr/>
        </p:nvSpPr>
        <p:spPr>
          <a:xfrm>
            <a:off x="914400" y="5050800"/>
            <a:ext cx="10363200" cy="89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30475" lIns="60950" spcFirstLastPara="1" rIns="60950" wrap="square" tIns="304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Higher rates of chronic absence in:</a:t>
            </a:r>
            <a:endParaRPr b="1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Special schools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Schools in disadvantaged areas (over and above their DEIS status)</a:t>
            </a:r>
            <a:endParaRPr b="0" i="0" sz="1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g3fbbe717600_0_301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00"/>
              <a:t>Trends in chronic absence (20+ days) by DEIS</a:t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bbe717600_0_312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fbbe717600_0_312"/>
          <p:cNvSpPr/>
          <p:nvPr/>
        </p:nvSpPr>
        <p:spPr>
          <a:xfrm>
            <a:off x="914400" y="2157666"/>
            <a:ext cx="10363200" cy="520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3fbbe717600_0_312"/>
          <p:cNvSpPr txBox="1"/>
          <p:nvPr/>
        </p:nvSpPr>
        <p:spPr>
          <a:xfrm>
            <a:off x="758380" y="2047756"/>
            <a:ext cx="9304800" cy="73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1600" lIns="101600" spcFirstLastPara="1" rIns="101600" wrap="square" tIns="1016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Risk factors at the individual and family level: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g3fbbe717600_0_312"/>
          <p:cNvSpPr txBox="1"/>
          <p:nvPr/>
        </p:nvSpPr>
        <p:spPr>
          <a:xfrm>
            <a:off x="923800" y="2864273"/>
            <a:ext cx="103314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Disability is strongly related to missing school, even taking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account of a range of factors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Strongly socially differentiated: higher rates among unskilled manual and non-employed families, those whose mothers have lower levels of education, families experiencing financial strain and lone-parent households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Migrant-origin young people have better attendance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Family stressors, including maternal depression and adverse life events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Family processes and relations, including mother-child conflict, parenting style and lack of routine 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3" name="Google Shape;283;g3fbbe717600_0_3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825" y="2119445"/>
            <a:ext cx="604225" cy="60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3fbbe717600_0_312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School absence among 13-year-olds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bbe717600_0_325"/>
          <p:cNvSpPr/>
          <p:nvPr/>
        </p:nvSpPr>
        <p:spPr>
          <a:xfrm>
            <a:off x="914400" y="4754253"/>
            <a:ext cx="10363200" cy="520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3fbbe717600_0_325"/>
          <p:cNvSpPr/>
          <p:nvPr/>
        </p:nvSpPr>
        <p:spPr>
          <a:xfrm>
            <a:off x="914400" y="2157666"/>
            <a:ext cx="10363200" cy="5205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fbbe717600_0_325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fbbe717600_0_325"/>
          <p:cNvSpPr txBox="1"/>
          <p:nvPr/>
        </p:nvSpPr>
        <p:spPr>
          <a:xfrm>
            <a:off x="914400" y="2183677"/>
            <a:ext cx="99288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1750" lIns="111750" spcFirstLastPara="1" rIns="111750" wrap="square" tIns="111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Risk factors at the school level:  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g3fbbe717600_0_325"/>
          <p:cNvSpPr/>
          <p:nvPr/>
        </p:nvSpPr>
        <p:spPr>
          <a:xfrm>
            <a:off x="1043325" y="2870314"/>
            <a:ext cx="10608600" cy="206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fbbe717600_0_325"/>
          <p:cNvSpPr txBox="1"/>
          <p:nvPr/>
        </p:nvSpPr>
        <p:spPr>
          <a:xfrm>
            <a:off x="914400" y="2798807"/>
            <a:ext cx="10608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DEIS schools (related to the concentration of socio-economic disadvantage)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Having negative interaction with teachers, such as being reprimanded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Absence is lower where students are more involved in decision-making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Having been bullied or picked on at age 9 is related to later absence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Attending a high-absence primary school 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" name="Google Shape;296;g3fbbe717600_0_325"/>
          <p:cNvSpPr txBox="1"/>
          <p:nvPr/>
        </p:nvSpPr>
        <p:spPr>
          <a:xfrm>
            <a:off x="914400" y="4748237"/>
            <a:ext cx="9311400" cy="52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1750" lIns="111750" spcFirstLastPara="1" rIns="111750" wrap="square" tIns="1117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Risk factors at the area level: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g3fbbe717600_0_325"/>
          <p:cNvSpPr txBox="1"/>
          <p:nvPr/>
        </p:nvSpPr>
        <p:spPr>
          <a:xfrm>
            <a:off x="914400" y="5335229"/>
            <a:ext cx="10608600" cy="7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Rented accommodation and those living in areas with low social capital </a:t>
            </a:r>
            <a:b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(that is, with lower community bonds and poorer facilities for teenagers)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Location pin - Free Maps and Flags icons" id="298" name="Google Shape;298;g3fbbe717600_0_3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3726" y="4832983"/>
            <a:ext cx="333775" cy="3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3fbbe717600_0_325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School absence among 13-year-olds</a:t>
            </a:r>
            <a:endParaRPr/>
          </a:p>
        </p:txBody>
      </p:sp>
      <p:pic>
        <p:nvPicPr>
          <p:cNvPr descr="School Icon PNGs for Free Download" id="300" name="Google Shape;300;g3fbbe717600_0_3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3325" y="2209800"/>
            <a:ext cx="445275" cy="39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bbe717600_0_343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7" name="Google Shape;307;g3fbbe717600_0_343"/>
          <p:cNvGrpSpPr/>
          <p:nvPr/>
        </p:nvGrpSpPr>
        <p:grpSpPr>
          <a:xfrm>
            <a:off x="914402" y="2286000"/>
            <a:ext cx="2542500" cy="3630000"/>
            <a:chOff x="914402" y="2286000"/>
            <a:chExt cx="2542500" cy="3630000"/>
          </a:xfrm>
        </p:grpSpPr>
        <p:sp>
          <p:nvSpPr>
            <p:cNvPr id="308" name="Google Shape;308;g3fbbe717600_0_343"/>
            <p:cNvSpPr/>
            <p:nvPr/>
          </p:nvSpPr>
          <p:spPr>
            <a:xfrm>
              <a:off x="914402" y="2286000"/>
              <a:ext cx="25425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g3fbbe717600_0_343"/>
            <p:cNvSpPr txBox="1"/>
            <p:nvPr/>
          </p:nvSpPr>
          <p:spPr>
            <a:xfrm>
              <a:off x="942575" y="2370425"/>
              <a:ext cx="2476500" cy="35163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t" bIns="91425" lIns="182875" spcFirstLastPara="1" rIns="18287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Absence levels tend to increase for young people whose disability emerges or is recognised between ages 9 and 13</a:t>
              </a:r>
              <a:endPara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10" name="Google Shape;310;g3fbbe717600_0_343"/>
          <p:cNvGrpSpPr/>
          <p:nvPr/>
        </p:nvGrpSpPr>
        <p:grpSpPr>
          <a:xfrm>
            <a:off x="3521302" y="2286000"/>
            <a:ext cx="2542500" cy="3657600"/>
            <a:chOff x="3521302" y="2286000"/>
            <a:chExt cx="2542500" cy="3657600"/>
          </a:xfrm>
        </p:grpSpPr>
        <p:sp>
          <p:nvSpPr>
            <p:cNvPr id="311" name="Google Shape;311;g3fbbe717600_0_343"/>
            <p:cNvSpPr/>
            <p:nvPr/>
          </p:nvSpPr>
          <p:spPr>
            <a:xfrm>
              <a:off x="3521302" y="2286000"/>
              <a:ext cx="25425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g3fbbe717600_0_343"/>
            <p:cNvSpPr txBox="1"/>
            <p:nvPr/>
          </p:nvSpPr>
          <p:spPr>
            <a:xfrm>
              <a:off x="3521303" y="2427300"/>
              <a:ext cx="2526600" cy="35163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t" bIns="91425" lIns="182875" spcFirstLastPara="1" rIns="18287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Adverse events, such as parental separation, bereavement, poorer health, and addiction, between ages 9 and 13 predict increasing absence</a:t>
              </a:r>
              <a:endPara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13" name="Google Shape;313;g3fbbe717600_0_343"/>
          <p:cNvGrpSpPr/>
          <p:nvPr/>
        </p:nvGrpSpPr>
        <p:grpSpPr>
          <a:xfrm>
            <a:off x="6128202" y="2286000"/>
            <a:ext cx="2542500" cy="3630000"/>
            <a:chOff x="6128202" y="2286000"/>
            <a:chExt cx="2542500" cy="3630000"/>
          </a:xfrm>
        </p:grpSpPr>
        <p:sp>
          <p:nvSpPr>
            <p:cNvPr id="314" name="Google Shape;314;g3fbbe717600_0_343"/>
            <p:cNvSpPr/>
            <p:nvPr/>
          </p:nvSpPr>
          <p:spPr>
            <a:xfrm>
              <a:off x="6128202" y="2286000"/>
              <a:ext cx="25425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3fbbe717600_0_343"/>
            <p:cNvSpPr txBox="1"/>
            <p:nvPr/>
          </p:nvSpPr>
          <p:spPr>
            <a:xfrm>
              <a:off x="6128204" y="2399625"/>
              <a:ext cx="2526600" cy="35163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t" bIns="91425" lIns="182875" spcFirstLastPara="1" rIns="18287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Not liking post-primary school and negative interactions with teachers play an important role in maintaining or prompting poor attendance</a:t>
              </a:r>
              <a:endPara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16" name="Google Shape;316;g3fbbe717600_0_343"/>
          <p:cNvGrpSpPr/>
          <p:nvPr/>
        </p:nvGrpSpPr>
        <p:grpSpPr>
          <a:xfrm>
            <a:off x="8735100" y="2286000"/>
            <a:ext cx="2542502" cy="3630000"/>
            <a:chOff x="8735100" y="2286000"/>
            <a:chExt cx="2542502" cy="3630000"/>
          </a:xfrm>
        </p:grpSpPr>
        <p:sp>
          <p:nvSpPr>
            <p:cNvPr id="317" name="Google Shape;317;g3fbbe717600_0_343"/>
            <p:cNvSpPr/>
            <p:nvPr/>
          </p:nvSpPr>
          <p:spPr>
            <a:xfrm>
              <a:off x="8735102" y="2286000"/>
              <a:ext cx="25425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g3fbbe717600_0_343"/>
            <p:cNvSpPr txBox="1"/>
            <p:nvPr/>
          </p:nvSpPr>
          <p:spPr>
            <a:xfrm>
              <a:off x="8735100" y="2370425"/>
              <a:ext cx="2526600" cy="30378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t" bIns="91425" lIns="182875" spcFirstLastPara="1" rIns="18287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Arial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Attendance disimproves for those who experienced increased socio-emotional difficulties in the wake of the pandemic</a:t>
              </a:r>
              <a:endPara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19" name="Google Shape;319;g3fbbe717600_0_343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School absence </a:t>
            </a:r>
            <a:br>
              <a:rPr lang="en-US"/>
            </a:br>
            <a:r>
              <a:rPr lang="en-US"/>
              <a:t>is dynamic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 Signs Your Teen Might Be Asking for Help | Teen Counseling — Aspire  Counseling" id="325" name="Google Shape;325;g3fbbe717600_0_563"/>
          <p:cNvPicPr preferRelativeResize="0"/>
          <p:nvPr/>
        </p:nvPicPr>
        <p:blipFill rotWithShape="1">
          <a:blip r:embed="rId3">
            <a:alphaModFix/>
          </a:blip>
          <a:srcRect b="1771" l="9318" r="17546" t="2527"/>
          <a:stretch/>
        </p:blipFill>
        <p:spPr>
          <a:xfrm>
            <a:off x="6614559" y="1"/>
            <a:ext cx="577014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g3fbbe717600_0_563"/>
          <p:cNvSpPr txBox="1"/>
          <p:nvPr>
            <p:ph idx="4294967295" type="title"/>
          </p:nvPr>
        </p:nvSpPr>
        <p:spPr>
          <a:xfrm>
            <a:off x="685800" y="654050"/>
            <a:ext cx="51702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1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i="0" lang="en-US" u="none" cap="none" strike="noStrike">
                <a:solidFill>
                  <a:srgbClr val="FFFFFF"/>
                </a:solidFill>
              </a:rPr>
              <a:t>Trends between cohorts</a:t>
            </a:r>
            <a:endParaRPr/>
          </a:p>
        </p:txBody>
      </p:sp>
      <p:sp>
        <p:nvSpPr>
          <p:cNvPr id="327" name="Google Shape;327;g3fbbe717600_0_563"/>
          <p:cNvSpPr txBox="1"/>
          <p:nvPr/>
        </p:nvSpPr>
        <p:spPr>
          <a:xfrm>
            <a:off x="914401" y="2286000"/>
            <a:ext cx="5170200" cy="3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3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Absence rates are stable at age 9 but increase significantly among 13-year-olds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883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33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 impact of two main factors appears to have strengthened over time: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381000" marR="0" rtl="0" algn="l">
              <a:lnSpc>
                <a:spcPct val="933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381000" marR="0" rtl="0" algn="l">
              <a:lnSpc>
                <a:spcPct val="9330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Not liking school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8600" lvl="0" marL="381000" marR="0" rtl="0" algn="l">
              <a:lnSpc>
                <a:spcPct val="9330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381000" marR="0" rtl="0" algn="l">
              <a:lnSpc>
                <a:spcPct val="9330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Higher levels of emotional and conduct difficulties at age 9 and higher levels of emotional, conduct, hyperactivity and peer difficulties at age 13</a:t>
            </a:r>
            <a:endParaRPr b="0" i="0" sz="20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g3fbbe717600_0_563"/>
          <p:cNvSpPr/>
          <p:nvPr/>
        </p:nvSpPr>
        <p:spPr>
          <a:xfrm>
            <a:off x="101600" y="5263775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bbe717600_0_367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4" name="Google Shape;334;g3fbbe717600_0_367"/>
          <p:cNvGrpSpPr/>
          <p:nvPr/>
        </p:nvGrpSpPr>
        <p:grpSpPr>
          <a:xfrm>
            <a:off x="914400" y="2286000"/>
            <a:ext cx="3277800" cy="3630000"/>
            <a:chOff x="914400" y="2286000"/>
            <a:chExt cx="3277800" cy="3630000"/>
          </a:xfrm>
        </p:grpSpPr>
        <p:sp>
          <p:nvSpPr>
            <p:cNvPr id="335" name="Google Shape;335;g3fbbe717600_0_367"/>
            <p:cNvSpPr/>
            <p:nvPr/>
          </p:nvSpPr>
          <p:spPr>
            <a:xfrm>
              <a:off x="914400" y="2286000"/>
              <a:ext cx="32778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g3fbbe717600_0_367"/>
            <p:cNvSpPr txBox="1"/>
            <p:nvPr/>
          </p:nvSpPr>
          <p:spPr>
            <a:xfrm>
              <a:off x="914400" y="2286000"/>
              <a:ext cx="3277800" cy="35667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88900" lIns="88900" spcFirstLastPara="1" rIns="88900" wrap="square" tIns="88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Lower Leaving Certificate grades – a gap of 80 CAO points between those missing 20+ days at 13 and those with no absence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37" name="Google Shape;337;g3fbbe717600_0_367"/>
          <p:cNvGrpSpPr/>
          <p:nvPr/>
        </p:nvGrpSpPr>
        <p:grpSpPr>
          <a:xfrm>
            <a:off x="4457100" y="2286000"/>
            <a:ext cx="3277800" cy="3630000"/>
            <a:chOff x="4457100" y="2286000"/>
            <a:chExt cx="3277800" cy="3630000"/>
          </a:xfrm>
        </p:grpSpPr>
        <p:sp>
          <p:nvSpPr>
            <p:cNvPr id="338" name="Google Shape;338;g3fbbe717600_0_367"/>
            <p:cNvSpPr/>
            <p:nvPr/>
          </p:nvSpPr>
          <p:spPr>
            <a:xfrm>
              <a:off x="4457100" y="2286000"/>
              <a:ext cx="32778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g3fbbe717600_0_367"/>
            <p:cNvSpPr txBox="1"/>
            <p:nvPr/>
          </p:nvSpPr>
          <p:spPr>
            <a:xfrm>
              <a:off x="4457100" y="2286000"/>
              <a:ext cx="3277800" cy="36300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88900" lIns="88900" spcFirstLastPara="1" rIns="88900" wrap="square" tIns="88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Longer absence is linked to poorer perceptions of the benefits of education, including increasing their self-confidence and helping them develop into a well-balanced person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40" name="Google Shape;340;g3fbbe717600_0_367"/>
          <p:cNvGrpSpPr/>
          <p:nvPr/>
        </p:nvGrpSpPr>
        <p:grpSpPr>
          <a:xfrm>
            <a:off x="7999800" y="2286000"/>
            <a:ext cx="3277800" cy="3630000"/>
            <a:chOff x="7999800" y="2286000"/>
            <a:chExt cx="3277800" cy="3630000"/>
          </a:xfrm>
        </p:grpSpPr>
        <p:sp>
          <p:nvSpPr>
            <p:cNvPr id="341" name="Google Shape;341;g3fbbe717600_0_367"/>
            <p:cNvSpPr/>
            <p:nvPr/>
          </p:nvSpPr>
          <p:spPr>
            <a:xfrm>
              <a:off x="7999800" y="2286000"/>
              <a:ext cx="3277800" cy="36300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g3fbbe717600_0_367"/>
            <p:cNvSpPr txBox="1"/>
            <p:nvPr/>
          </p:nvSpPr>
          <p:spPr>
            <a:xfrm>
              <a:off x="7999800" y="2286000"/>
              <a:ext cx="3277800" cy="36300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88900" lIns="88900" spcFirstLastPara="1" rIns="88900" wrap="square" tIns="88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Much less likely to obtain a degree by age 25 – the gap is as large as the difference by parental education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43" name="Google Shape;343;g3fbbe717600_0_367"/>
          <p:cNvSpPr txBox="1"/>
          <p:nvPr>
            <p:ph type="title"/>
          </p:nvPr>
        </p:nvSpPr>
        <p:spPr>
          <a:xfrm>
            <a:off x="838200" y="365125"/>
            <a:ext cx="6823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300"/>
              <a:t>Educational consequences </a:t>
            </a:r>
            <a:br>
              <a:rPr lang="en-US" sz="3300"/>
            </a:br>
            <a:r>
              <a:rPr lang="en-US" sz="3300"/>
              <a:t>of school absence</a:t>
            </a:r>
            <a:endParaRPr sz="3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bbe717600_0_380"/>
          <p:cNvSpPr/>
          <p:nvPr/>
        </p:nvSpPr>
        <p:spPr>
          <a:xfrm>
            <a:off x="10128448" y="-252050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g3fbbe717600_0_380"/>
          <p:cNvSpPr txBox="1"/>
          <p:nvPr/>
        </p:nvSpPr>
        <p:spPr>
          <a:xfrm>
            <a:off x="914400" y="2938552"/>
            <a:ext cx="95331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00" lvl="1" marL="190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Lower income for those missing 11+ days at 13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5100" lvl="1" marL="190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likely to be in a professional/managerial job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g3fbbe717600_0_380"/>
          <p:cNvSpPr/>
          <p:nvPr/>
        </p:nvSpPr>
        <p:spPr>
          <a:xfrm>
            <a:off x="914400" y="2286003"/>
            <a:ext cx="7574700" cy="541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g3fbbe717600_0_380"/>
          <p:cNvSpPr txBox="1"/>
          <p:nvPr/>
        </p:nvSpPr>
        <p:spPr>
          <a:xfrm>
            <a:off x="965650" y="2351922"/>
            <a:ext cx="70713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86275" spcFirstLastPara="1" rIns="28627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Labour market: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g3fbbe717600_0_380"/>
          <p:cNvSpPr txBox="1"/>
          <p:nvPr/>
        </p:nvSpPr>
        <p:spPr>
          <a:xfrm>
            <a:off x="894300" y="4568975"/>
            <a:ext cx="10403400" cy="9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65100" lvl="1" marL="1905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 satisfied with life at age 25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5100" lvl="1" marL="190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depressive symptoms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65100" lvl="1" marL="1905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Report less trust in other people</a:t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Briefcase outline" id="353" name="Google Shape;353;g3fbbe717600_0_380"/>
          <p:cNvSpPr/>
          <p:nvPr/>
        </p:nvSpPr>
        <p:spPr>
          <a:xfrm>
            <a:off x="1020345" y="2354556"/>
            <a:ext cx="3945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3fbbe717600_0_380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3600"/>
              <a:t>Long-term consequences of school absence</a:t>
            </a:r>
            <a:endParaRPr sz="3600"/>
          </a:p>
        </p:txBody>
      </p:sp>
      <p:sp>
        <p:nvSpPr>
          <p:cNvPr id="355" name="Google Shape;355;g3fbbe717600_0_380"/>
          <p:cNvSpPr/>
          <p:nvPr/>
        </p:nvSpPr>
        <p:spPr>
          <a:xfrm>
            <a:off x="914400" y="3872883"/>
            <a:ext cx="7574700" cy="5412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60950" lIns="60950" spcFirstLastPara="1" rIns="60950" wrap="square" tIns="609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g3fbbe717600_0_380"/>
          <p:cNvSpPr txBox="1"/>
          <p:nvPr/>
        </p:nvSpPr>
        <p:spPr>
          <a:xfrm>
            <a:off x="965650" y="3938802"/>
            <a:ext cx="70713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286275" spcFirstLastPara="1" rIns="28627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Calibri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Wellbeing:</a:t>
            </a:r>
            <a:endParaRPr b="0" i="0" sz="2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descr="Briefcase outline" id="357" name="Google Shape;357;g3fbbe717600_0_380"/>
          <p:cNvSpPr/>
          <p:nvPr/>
        </p:nvSpPr>
        <p:spPr>
          <a:xfrm>
            <a:off x="1020345" y="3941435"/>
            <a:ext cx="394500" cy="3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bbe717600_0_397"/>
          <p:cNvSpPr/>
          <p:nvPr/>
        </p:nvSpPr>
        <p:spPr>
          <a:xfrm>
            <a:off x="9935971" y="5375088"/>
            <a:ext cx="2258849" cy="1596217"/>
          </a:xfrm>
          <a:custGeom>
            <a:rect b="b" l="l" r="r" t="t"/>
            <a:pathLst>
              <a:path extrusionOk="0" h="2391337" w="3384043">
                <a:moveTo>
                  <a:pt x="0" y="0"/>
                </a:moveTo>
                <a:lnTo>
                  <a:pt x="3384043" y="0"/>
                </a:lnTo>
                <a:lnTo>
                  <a:pt x="3384043" y="2391336"/>
                </a:lnTo>
                <a:lnTo>
                  <a:pt x="0" y="239133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30475" lIns="60950" spcFirstLastPara="1" rIns="60950" wrap="square" tIns="30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3" name="Google Shape;363;g3fbbe717600_0_397"/>
          <p:cNvGrpSpPr/>
          <p:nvPr/>
        </p:nvGrpSpPr>
        <p:grpSpPr>
          <a:xfrm>
            <a:off x="914400" y="2268600"/>
            <a:ext cx="10363200" cy="1146600"/>
            <a:chOff x="914400" y="2268600"/>
            <a:chExt cx="10363200" cy="1146600"/>
          </a:xfrm>
        </p:grpSpPr>
        <p:sp>
          <p:nvSpPr>
            <p:cNvPr id="364" name="Google Shape;364;g3fbbe717600_0_397"/>
            <p:cNvSpPr/>
            <p:nvPr/>
          </p:nvSpPr>
          <p:spPr>
            <a:xfrm>
              <a:off x="914400" y="2286000"/>
              <a:ext cx="10363200" cy="11118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g3fbbe717600_0_397"/>
            <p:cNvSpPr/>
            <p:nvPr/>
          </p:nvSpPr>
          <p:spPr>
            <a:xfrm>
              <a:off x="1250667" y="2536177"/>
              <a:ext cx="612000" cy="6114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g3fbbe717600_0_397"/>
            <p:cNvSpPr txBox="1"/>
            <p:nvPr/>
          </p:nvSpPr>
          <p:spPr>
            <a:xfrm>
              <a:off x="2198925" y="2268600"/>
              <a:ext cx="8946300" cy="1146600"/>
            </a:xfrm>
            <a:prstGeom prst="rect">
              <a:avLst/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121325" lIns="121325" spcFirstLastPara="1" rIns="121325" wrap="square" tIns="1213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School absence is influenced by a range of individual, family, neighbourhood and school factors, suggesting the need for policy responses to be multi-dimensional, integrated and dynamic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67" name="Google Shape;367;g3fbbe717600_0_397"/>
          <p:cNvGrpSpPr/>
          <p:nvPr/>
        </p:nvGrpSpPr>
        <p:grpSpPr>
          <a:xfrm>
            <a:off x="914400" y="3555701"/>
            <a:ext cx="10363200" cy="1146600"/>
            <a:chOff x="914400" y="3555701"/>
            <a:chExt cx="10363200" cy="1146600"/>
          </a:xfrm>
        </p:grpSpPr>
        <p:sp>
          <p:nvSpPr>
            <p:cNvPr id="368" name="Google Shape;368;g3fbbe717600_0_397"/>
            <p:cNvSpPr/>
            <p:nvPr/>
          </p:nvSpPr>
          <p:spPr>
            <a:xfrm>
              <a:off x="914400" y="3555711"/>
              <a:ext cx="10363200" cy="11118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g3fbbe717600_0_397"/>
            <p:cNvSpPr/>
            <p:nvPr/>
          </p:nvSpPr>
          <p:spPr>
            <a:xfrm>
              <a:off x="1250667" y="3805825"/>
              <a:ext cx="612000" cy="6114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g3fbbe717600_0_397"/>
            <p:cNvSpPr txBox="1"/>
            <p:nvPr/>
          </p:nvSpPr>
          <p:spPr>
            <a:xfrm>
              <a:off x="2198925" y="3555701"/>
              <a:ext cx="8870700" cy="11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325" lIns="121325" spcFirstLastPara="1" rIns="121325" wrap="square" tIns="1213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It disrupts key aspects of young people’s educational and broader development that help their wellbeing in later life and their integration into employment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71" name="Google Shape;371;g3fbbe717600_0_397"/>
          <p:cNvGrpSpPr/>
          <p:nvPr/>
        </p:nvGrpSpPr>
        <p:grpSpPr>
          <a:xfrm>
            <a:off x="914400" y="4814393"/>
            <a:ext cx="10363200" cy="1146600"/>
            <a:chOff x="914400" y="4814393"/>
            <a:chExt cx="10363200" cy="1146600"/>
          </a:xfrm>
        </p:grpSpPr>
        <p:sp>
          <p:nvSpPr>
            <p:cNvPr id="372" name="Google Shape;372;g3fbbe717600_0_397"/>
            <p:cNvSpPr/>
            <p:nvPr/>
          </p:nvSpPr>
          <p:spPr>
            <a:xfrm>
              <a:off x="914400" y="4831794"/>
              <a:ext cx="10363200" cy="1111800"/>
            </a:xfrm>
            <a:prstGeom prst="roundRect">
              <a:avLst>
                <a:gd fmla="val 10000" name="adj"/>
              </a:avLst>
            </a:prstGeom>
            <a:solidFill>
              <a:srgbClr val="DAF0EB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3fbbe717600_0_397"/>
            <p:cNvSpPr/>
            <p:nvPr/>
          </p:nvSpPr>
          <p:spPr>
            <a:xfrm>
              <a:off x="1250667" y="5082007"/>
              <a:ext cx="612000" cy="611400"/>
            </a:xfrm>
            <a:prstGeom prst="rect">
              <a:avLst/>
            </a:prstGeom>
            <a:solidFill>
              <a:srgbClr val="DAF0EB"/>
            </a:solidFill>
            <a:ln cap="flat" cmpd="sng" w="16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3fbbe717600_0_397"/>
            <p:cNvSpPr txBox="1"/>
            <p:nvPr/>
          </p:nvSpPr>
          <p:spPr>
            <a:xfrm>
              <a:off x="2198926" y="4814393"/>
              <a:ext cx="7960500" cy="1146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325" lIns="121325" spcFirstLastPara="1" rIns="121325" wrap="square" tIns="1213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It contributes to social inequality in educational and employment outcomes as well as trust in others</a:t>
              </a:r>
              <a:endPara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75" name="Google Shape;375;g3fbbe717600_0_397"/>
          <p:cNvSpPr txBox="1"/>
          <p:nvPr>
            <p:ph type="title"/>
          </p:nvPr>
        </p:nvSpPr>
        <p:spPr>
          <a:xfrm>
            <a:off x="838200" y="365125"/>
            <a:ext cx="64788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Conclusions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TESS ">
      <a:dk1>
        <a:srgbClr val="4E4E50"/>
      </a:dk1>
      <a:lt1>
        <a:srgbClr val="FFFFFF"/>
      </a:lt1>
      <a:dk2>
        <a:srgbClr val="15B8C6"/>
      </a:dk2>
      <a:lt2>
        <a:srgbClr val="FFFFFF"/>
      </a:lt2>
      <a:accent1>
        <a:srgbClr val="38BFB3"/>
      </a:accent1>
      <a:accent2>
        <a:srgbClr val="CFDD27"/>
      </a:accent2>
      <a:accent3>
        <a:srgbClr val="38BFB3"/>
      </a:accent3>
      <a:accent4>
        <a:srgbClr val="0F9ED5"/>
      </a:accent4>
      <a:accent5>
        <a:srgbClr val="F7B7D3"/>
      </a:accent5>
      <a:accent6>
        <a:srgbClr val="AE9BCB"/>
      </a:accent6>
      <a:hlink>
        <a:srgbClr val="38BFB3"/>
      </a:hlink>
      <a:folHlink>
        <a:srgbClr val="229DB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TESS ">
      <a:dk1>
        <a:srgbClr val="4E4E50"/>
      </a:dk1>
      <a:lt1>
        <a:srgbClr val="FFFFFF"/>
      </a:lt1>
      <a:dk2>
        <a:srgbClr val="15B8C6"/>
      </a:dk2>
      <a:lt2>
        <a:srgbClr val="FFFFFF"/>
      </a:lt2>
      <a:accent1>
        <a:srgbClr val="38BFB3"/>
      </a:accent1>
      <a:accent2>
        <a:srgbClr val="CFDD27"/>
      </a:accent2>
      <a:accent3>
        <a:srgbClr val="38BFB3"/>
      </a:accent3>
      <a:accent4>
        <a:srgbClr val="0F9ED5"/>
      </a:accent4>
      <a:accent5>
        <a:srgbClr val="F7B7D3"/>
      </a:accent5>
      <a:accent6>
        <a:srgbClr val="AE9BCB"/>
      </a:accent6>
      <a:hlink>
        <a:srgbClr val="38BFB3"/>
      </a:hlink>
      <a:folHlink>
        <a:srgbClr val="229DB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2026-09-02T09:46:02Z</dcterms:created>
  <dc:creator>Sophie Greer</dc:creator>
</cp:coreProperties>
</file>